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3"/>
  </p:notesMasterIdLst>
  <p:handoutMasterIdLst>
    <p:handoutMasterId r:id="rId24"/>
  </p:handoutMasterIdLst>
  <p:sldIdLst>
    <p:sldId id="4192" r:id="rId2"/>
    <p:sldId id="4198" r:id="rId3"/>
    <p:sldId id="4199" r:id="rId4"/>
    <p:sldId id="1832" r:id="rId5"/>
    <p:sldId id="291" r:id="rId6"/>
    <p:sldId id="4209" r:id="rId7"/>
    <p:sldId id="4210" r:id="rId8"/>
    <p:sldId id="4208" r:id="rId9"/>
    <p:sldId id="4203" r:id="rId10"/>
    <p:sldId id="4204" r:id="rId11"/>
    <p:sldId id="431" r:id="rId12"/>
    <p:sldId id="430" r:id="rId13"/>
    <p:sldId id="380" r:id="rId14"/>
    <p:sldId id="341" r:id="rId15"/>
    <p:sldId id="440" r:id="rId16"/>
    <p:sldId id="381" r:id="rId17"/>
    <p:sldId id="454" r:id="rId18"/>
    <p:sldId id="453" r:id="rId19"/>
    <p:sldId id="4205" r:id="rId20"/>
    <p:sldId id="4206" r:id="rId21"/>
    <p:sldId id="42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***Delete before Use***" id="{CC200BBE-4064-BF49-B4E5-63039981F78F}">
          <p14:sldIdLst/>
        </p14:section>
        <p14:section name="Default" id="{034B0B4A-A529-6E42-B287-18AA63B3BB8E}">
          <p14:sldIdLst>
            <p14:sldId id="4192"/>
            <p14:sldId id="4198"/>
            <p14:sldId id="4199"/>
            <p14:sldId id="1832"/>
            <p14:sldId id="291"/>
            <p14:sldId id="4209"/>
            <p14:sldId id="4210"/>
            <p14:sldId id="4208"/>
            <p14:sldId id="4203"/>
            <p14:sldId id="4204"/>
            <p14:sldId id="431"/>
            <p14:sldId id="430"/>
            <p14:sldId id="380"/>
            <p14:sldId id="341"/>
            <p14:sldId id="440"/>
            <p14:sldId id="381"/>
            <p14:sldId id="454"/>
            <p14:sldId id="453"/>
            <p14:sldId id="4205"/>
            <p14:sldId id="4206"/>
            <p14:sldId id="4207"/>
          </p14:sldIdLst>
        </p14:section>
      </p14:sectionLst>
    </p:ex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968"/>
    <a:srgbClr val="0C2D4E"/>
    <a:srgbClr val="00ACCF"/>
    <a:srgbClr val="CBE3ED"/>
    <a:srgbClr val="004656"/>
    <a:srgbClr val="011C32"/>
    <a:srgbClr val="00ADD0"/>
    <a:srgbClr val="7C8EA0"/>
    <a:srgbClr val="02143C"/>
    <a:srgbClr val="E8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1854" autoAdjust="0"/>
  </p:normalViewPr>
  <p:slideViewPr>
    <p:cSldViewPr snapToGrid="0" showGuides="1">
      <p:cViewPr varScale="1">
        <p:scale>
          <a:sx n="98" d="100"/>
          <a:sy n="98" d="100"/>
        </p:scale>
        <p:origin x="235" y="67"/>
      </p:cViewPr>
      <p:guideLst>
        <p:guide pos="3816"/>
        <p:guide orient="horz" pos="2160"/>
        <p:guide orient="horz"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4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assembly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Objective</c:v>
                </c:pt>
                <c:pt idx="1">
                  <c:v>Gradient</c:v>
                </c:pt>
                <c:pt idx="2">
                  <c:v>Hessian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14.73</c:v>
                </c:pt>
                <c:pt idx="1">
                  <c:v>1.45</c:v>
                </c:pt>
                <c:pt idx="2">
                  <c:v>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34-403E-8CB9-F957026D94B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solve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Objective</c:v>
                </c:pt>
                <c:pt idx="1">
                  <c:v>Gradient</c:v>
                </c:pt>
                <c:pt idx="2">
                  <c:v>Hessian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3.57</c:v>
                </c:pt>
                <c:pt idx="1">
                  <c:v>5.57</c:v>
                </c:pt>
                <c:pt idx="2">
                  <c:v>175.4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34-403E-8CB9-F957026D94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2707983"/>
        <c:axId val="1042711343"/>
      </c:barChart>
      <c:catAx>
        <c:axId val="104270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711343"/>
        <c:crosses val="autoZero"/>
        <c:auto val="1"/>
        <c:lblAlgn val="ctr"/>
        <c:lblOffset val="100"/>
        <c:noMultiLvlLbl val="0"/>
      </c:catAx>
      <c:valAx>
        <c:axId val="1042711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/>
                  <a:t>Wall-clock time (CPU)</a:t>
                </a:r>
              </a:p>
            </c:rich>
          </c:tx>
          <c:layout>
            <c:manualLayout>
              <c:xMode val="edge"/>
              <c:yMode val="edge"/>
              <c:x val="1.1111111111111112E-2"/>
              <c:y val="0.10581364829396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70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chemeClr val="tx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Sheet1!$A$7</c:f>
              <c:strCache>
                <c:ptCount val="1"/>
                <c:pt idx="0">
                  <c:v>assembly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Sheet1!$B$6:$D$6</c:f>
              <c:strCache>
                <c:ptCount val="3"/>
                <c:pt idx="0">
                  <c:v>Objective</c:v>
                </c:pt>
                <c:pt idx="1">
                  <c:v>Gradient</c:v>
                </c:pt>
                <c:pt idx="2">
                  <c:v>Hessian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14.17</c:v>
                </c:pt>
                <c:pt idx="1">
                  <c:v>0.63</c:v>
                </c:pt>
                <c:pt idx="2">
                  <c:v>57.64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22-4377-94BF-521B16205003}"/>
            </c:ext>
          </c:extLst>
        </c:ser>
        <c:ser>
          <c:idx val="1"/>
          <c:order val="1"/>
          <c:tx>
            <c:strRef>
              <c:f>Sheet1!$A$8</c:f>
              <c:strCache>
                <c:ptCount val="1"/>
                <c:pt idx="0">
                  <c:v>solve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Sheet1!$B$6:$D$6</c:f>
              <c:strCache>
                <c:ptCount val="3"/>
                <c:pt idx="0">
                  <c:v>Objective</c:v>
                </c:pt>
                <c:pt idx="1">
                  <c:v>Gradient</c:v>
                </c:pt>
                <c:pt idx="2">
                  <c:v>Hessian</c:v>
                </c:pt>
              </c:strCache>
            </c:strRef>
          </c:cat>
          <c:val>
            <c:numRef>
              <c:f>Sheet1!$B$8:$D$8</c:f>
              <c:numCache>
                <c:formatCode>General</c:formatCode>
                <c:ptCount val="3"/>
                <c:pt idx="0">
                  <c:v>0.69</c:v>
                </c:pt>
                <c:pt idx="1">
                  <c:v>4.2699999999999996</c:v>
                </c:pt>
                <c:pt idx="2">
                  <c:v>134.58000000000001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22-4377-94BF-521B162050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2707983"/>
        <c:axId val="1042711343"/>
      </c:barChart>
      <c:catAx>
        <c:axId val="1042707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711343"/>
        <c:crosses val="autoZero"/>
        <c:auto val="1"/>
        <c:lblAlgn val="ctr"/>
        <c:lblOffset val="100"/>
        <c:noMultiLvlLbl val="0"/>
      </c:catAx>
      <c:valAx>
        <c:axId val="1042711343"/>
        <c:scaling>
          <c:orientation val="minMax"/>
          <c:max val="4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aseline="0"/>
                  <a:t>Wall-clock time (GPU)</a:t>
                </a:r>
              </a:p>
            </c:rich>
          </c:tx>
          <c:layout>
            <c:manualLayout>
              <c:xMode val="edge"/>
              <c:yMode val="edge"/>
              <c:x val="1.1111111111111112E-2"/>
              <c:y val="0.10581364829396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707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19050">
      <a:solidFill>
        <a:schemeClr val="tx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6B21C-11CE-020C-C7C7-A56E69767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8EA4E-8C71-6B84-5246-141C21D067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3CCE7-68AE-E346-916A-F1D60BC6101A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30FC-35B1-2FBF-D872-EF6D0CB900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7598D-0469-A75F-4735-9194D0695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6C03-4C17-8648-B8BB-9EDFC8C1C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5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64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0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71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23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3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u="none" strike="noStrike" dirty="0">
                <a:solidFill>
                  <a:schemeClr val="bg1"/>
                </a:solidFill>
                <a:effectLst/>
                <a:latin typeface="+mn-lt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5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5E77DC-2C9B-3252-42A1-1220C6B3BB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881633" y="5639457"/>
            <a:ext cx="1057197" cy="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u="none" strike="noStrike" dirty="0">
                <a:solidFill>
                  <a:schemeClr val="bg1"/>
                </a:solidFill>
                <a:effectLst/>
                <a:latin typeface="+mn-lt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50" b="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E8022-DF14-62B8-B246-81EB16FC65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614B7-2113-5057-CCB6-E38C5A0708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881633" y="5639457"/>
            <a:ext cx="1057197" cy="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25A95-582E-4BBB-DEB4-056147D5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983E-5F7D-4A6F-7455-559917154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AE2A5084-C44C-EA39-3933-08EF7A31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BDE7BE-0766-0034-7D0C-E8361882A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B33AD1C-7933-2EF8-CAB0-A2F20CFC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6D97C8-0436-F62D-BFA5-717EFFE33A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AE0F15A-FB55-0A2A-8637-346EC2BA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95CF84F-EC16-562C-2BAD-72F51D22D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4A350AF-779F-D130-3E44-E37B55D9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B54AD98-93FF-50F1-2674-9C5F6C07E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28194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tx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2410B-6AF7-5C23-C262-97C467549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894" y="1804415"/>
            <a:ext cx="7457319" cy="926593"/>
          </a:xfrm>
        </p:spPr>
        <p:txBody>
          <a:bodyPr>
            <a:noAutofit/>
          </a:bodyPr>
          <a:lstStyle/>
          <a:p>
            <a:r>
              <a:rPr lang="en-US" sz="2800" dirty="0"/>
              <a:t>Introduction to Trilinos</a:t>
            </a:r>
            <a:br>
              <a:rPr lang="en-US" sz="2800" dirty="0"/>
            </a:br>
            <a:r>
              <a:rPr lang="en-US" sz="2800" dirty="0"/>
              <a:t>Discretization and Analysis capabilities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7E70AA-80C4-8182-CFB3-3F7F8063F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Mauro Perego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3372AE-4EB0-AF36-96F8-172343BDF0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Sandia National Laboratories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2B2ACE-23E2-92D2-528F-973283EE27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HPSF conference 2025,</a:t>
            </a:r>
            <a:br>
              <a:rPr lang="en-US" dirty="0"/>
            </a:br>
            <a:r>
              <a:rPr lang="en-US" dirty="0"/>
              <a:t>May 5-8, Chicago, IL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F6C2587-7035-D43B-8C95-8E60B121D205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dirty="0"/>
              <a:t>SAND2025-05585C</a:t>
            </a:r>
          </a:p>
        </p:txBody>
      </p:sp>
    </p:spTree>
    <p:extLst>
      <p:ext uri="{BB962C8B-B14F-4D97-AF65-F5344CB8AC3E}">
        <p14:creationId xmlns:p14="http://schemas.microsoft.com/office/powerpoint/2010/main" val="5639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Software: MPAS-Albany Land Ice model (MALI)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2A1E8-2A88-9DC5-22DF-0DD598EE9ECA}"/>
              </a:ext>
            </a:extLst>
          </p:cNvPr>
          <p:cNvSpPr txBox="1"/>
          <p:nvPr/>
        </p:nvSpPr>
        <p:spPr>
          <a:xfrm>
            <a:off x="7724436" y="1065722"/>
            <a:ext cx="338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b="1" i="1" dirty="0"/>
              <a:t>Tempus</a:t>
            </a:r>
            <a:r>
              <a:rPr lang="en-US" sz="1400" dirty="0"/>
              <a:t>, </a:t>
            </a:r>
            <a:r>
              <a:rPr lang="en-US" sz="1600" dirty="0"/>
              <a:t>Time integration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AC620-75FC-F872-4D0A-2D40514DDB19}"/>
              </a:ext>
            </a:extLst>
          </p:cNvPr>
          <p:cNvSpPr txBox="1"/>
          <p:nvPr/>
        </p:nvSpPr>
        <p:spPr>
          <a:xfrm>
            <a:off x="7785099" y="1458975"/>
            <a:ext cx="4146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Many explicit and implicit steppers: </a:t>
            </a:r>
            <a:br>
              <a:rPr lang="en-US" sz="1600" dirty="0"/>
            </a:br>
            <a:r>
              <a:rPr lang="en-US" sz="1600" dirty="0"/>
              <a:t>BDF, RK, IMEX, Leapfrog, … </a:t>
            </a:r>
          </a:p>
          <a:p>
            <a:pPr marL="285750" indent="-285750" algn="l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Adaptive time-stepping</a:t>
            </a:r>
          </a:p>
          <a:p>
            <a:pPr marL="285750" indent="-285750" algn="l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(Adjoint) sensitivity analysis</a:t>
            </a:r>
          </a:p>
          <a:p>
            <a:pPr marL="285750" indent="-285750" algn="l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Interfaces with NOX/ROL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ED0748-9026-39CC-5498-706750920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435" b="6"/>
          <a:stretch/>
        </p:blipFill>
        <p:spPr>
          <a:xfrm rot="5400000">
            <a:off x="8588361" y="2797159"/>
            <a:ext cx="1656731" cy="3263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B979B3-E131-38D9-5317-AEA9789D23EE}"/>
              </a:ext>
            </a:extLst>
          </p:cNvPr>
          <p:cNvSpPr txBox="1"/>
          <p:nvPr/>
        </p:nvSpPr>
        <p:spPr>
          <a:xfrm>
            <a:off x="7785096" y="5245136"/>
            <a:ext cx="3263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i="1" dirty="0"/>
              <a:t>Courtesy of C. Ober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E957CCD-8F19-51AE-A393-C3CB0AF6AEB7}"/>
              </a:ext>
            </a:extLst>
          </p:cNvPr>
          <p:cNvSpPr/>
          <p:nvPr/>
        </p:nvSpPr>
        <p:spPr>
          <a:xfrm rot="5400000">
            <a:off x="139549" y="2673501"/>
            <a:ext cx="158739" cy="158458"/>
          </a:xfrm>
          <a:prstGeom prst="triangle">
            <a:avLst/>
          </a:prstGeom>
          <a:solidFill>
            <a:srgbClr val="2879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7FD397-15F2-0900-0415-3335ACA02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0513"/>
              </p:ext>
            </p:extLst>
          </p:nvPr>
        </p:nvGraphicFramePr>
        <p:xfrm>
          <a:off x="392869" y="1077068"/>
          <a:ext cx="5701561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55261">
                  <a:extLst>
                    <a:ext uri="{9D8B030D-6E8A-4147-A177-3AD203B41FA5}">
                      <a16:colId xmlns:a16="http://schemas.microsoft.com/office/drawing/2014/main" val="3222479727"/>
                    </a:ext>
                  </a:extLst>
                </a:gridCol>
                <a:gridCol w="2546300">
                  <a:extLst>
                    <a:ext uri="{9D8B030D-6E8A-4147-A177-3AD203B41FA5}">
                      <a16:colId xmlns:a16="http://schemas.microsoft.com/office/drawing/2014/main" val="840958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CAPABILITY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SOFTWARE TOOLS</a:t>
                      </a:r>
                      <a:endParaRPr lang="en-US" b="1" dirty="0">
                        <a:solidFill>
                          <a:srgbClr val="00006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1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Finite Elements ice-sheet solver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Albany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80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Constrained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Nonlinear 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7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Time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Tempus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9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+mn-lt"/>
                        </a:rPr>
                        <a:t>Krylov</a:t>
                      </a:r>
                      <a:r>
                        <a:rPr lang="en-US" sz="1600">
                          <a:latin typeface="+mn-lt"/>
                        </a:rPr>
                        <a:t> linear solvers/</a:t>
                      </a:r>
                      <a:r>
                        <a:rPr lang="en-US" sz="1600" err="1">
                          <a:latin typeface="+mn-lt"/>
                        </a:rPr>
                        <a:t>Prec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Belos</a:t>
                      </a:r>
                      <a:r>
                        <a:rPr lang="en-US" sz="1600" dirty="0">
                          <a:latin typeface="+mn-lt"/>
                        </a:rPr>
                        <a:t>/</a:t>
                      </a:r>
                      <a:r>
                        <a:rPr lang="en-US" sz="1600" dirty="0" err="1">
                          <a:latin typeface="+mn-lt"/>
                        </a:rPr>
                        <a:t>MueLu</a:t>
                      </a:r>
                      <a:r>
                        <a:rPr lang="en-US" sz="1600" dirty="0">
                          <a:latin typeface="+mn-lt"/>
                        </a:rPr>
                        <a:t>,</a:t>
                      </a:r>
                      <a:r>
                        <a:rPr lang="en-US" sz="1600" baseline="0" dirty="0">
                          <a:latin typeface="+mn-lt"/>
                        </a:rPr>
                        <a:t> </a:t>
                      </a:r>
                      <a:r>
                        <a:rPr lang="en-US" sz="1600" baseline="0" dirty="0" err="1">
                          <a:latin typeface="+mn-lt"/>
                        </a:rPr>
                        <a:t>FROSch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Automatic differentiation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Sacado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Field Dependency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Phalanx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1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Global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numbering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Panzer –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Mesh 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STK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18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Nodal Finite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Intrepid2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76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852A22-810E-A243-AA9B-99695EE94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25746" y="3401428"/>
            <a:ext cx="2610815" cy="552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2498F-ADB4-901D-EE75-DC1BADB01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06" y="1360199"/>
            <a:ext cx="1081694" cy="5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2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18572" y="2374067"/>
            <a:ext cx="7902914" cy="251517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4824" y="955397"/>
            <a:ext cx="11088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66666"/>
                </a:solidFill>
              </a:rPr>
              <a:t>Goal: Find the initial/present-day thermo-mechanical state of the ice sheet and estimate the unknown/poorly known model parameters, by matching observations</a:t>
            </a:r>
            <a:endParaRPr lang="en-US" sz="2000" dirty="0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34824" y="359772"/>
            <a:ext cx="10058400" cy="570225"/>
          </a:xfrm>
        </p:spPr>
        <p:txBody>
          <a:bodyPr/>
          <a:lstStyle/>
          <a:p>
            <a:r>
              <a:rPr lang="en-US" sz="2400" dirty="0"/>
              <a:t>Ice-sheet model calibration - deterministic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6353" y="3128935"/>
                <a:ext cx="5072094" cy="824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 smtClean="0">
                                  <a:solidFill>
                                    <a:srgbClr val="00ACC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00ACC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solidFill>
                                <a:srgbClr val="00ACC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53" y="3128935"/>
                <a:ext cx="5072094" cy="8240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34824" y="1849398"/>
            <a:ext cx="5843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Approach: </a:t>
            </a:r>
            <a:r>
              <a:rPr lang="en-US" sz="2000" b="1" i="1" dirty="0"/>
              <a:t>PDE-constrained optimization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4824" y="2358643"/>
                <a:ext cx="74263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Find basal friction coefficient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ACCF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 that minimizes the mismatch with surface velocity: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24" y="2358643"/>
                <a:ext cx="7426352" cy="707886"/>
              </a:xfrm>
              <a:prstGeom prst="rect">
                <a:avLst/>
              </a:prstGeom>
              <a:blipFill>
                <a:blip r:embed="rId3"/>
                <a:stretch>
                  <a:fillRect l="-903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7623" y="4097375"/>
                <a:ext cx="805087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Subject to the coupled ice flow problem (constraint).</a:t>
                </a:r>
                <a:br>
                  <a:rPr lang="en-US" sz="2400" dirty="0">
                    <a:latin typeface="+mj-lt"/>
                  </a:rPr>
                </a:br>
                <a:r>
                  <a:rPr lang="en-US" sz="2000" dirty="0"/>
                  <a:t>The constraint maps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ACCF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solidFill>
                          <a:srgbClr val="00ACCF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br>
                  <a:rPr lang="en-US" sz="2400" dirty="0">
                    <a:solidFill>
                      <a:schemeClr val="tx1"/>
                    </a:solidFill>
                    <a:latin typeface="+mj-lt"/>
                  </a:rPr>
                </a:b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3" y="4097375"/>
                <a:ext cx="8050875" cy="1077218"/>
              </a:xfrm>
              <a:prstGeom prst="rect">
                <a:avLst/>
              </a:prstGeom>
              <a:blipFill>
                <a:blip r:embed="rId4"/>
                <a:stretch>
                  <a:fillRect l="-757" t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863191" y="3316573"/>
            <a:ext cx="29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932" y="2399733"/>
            <a:ext cx="3075708" cy="1894442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10209847" y="3631654"/>
            <a:ext cx="293053" cy="8490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222119" y="4504872"/>
            <a:ext cx="247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 sliding</a:t>
            </a:r>
            <a:br>
              <a:rPr lang="en-US" dirty="0"/>
            </a:br>
            <a:r>
              <a:rPr lang="en-US" dirty="0"/>
              <a:t>parameter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458786" y="4815863"/>
                <a:ext cx="1319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i="1" smtClean="0">
                          <a:solidFill>
                            <a:srgbClr val="00ACC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51860E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86" y="4815863"/>
                <a:ext cx="1319912" cy="307777"/>
              </a:xfrm>
              <a:prstGeom prst="rect">
                <a:avLst/>
              </a:prstGeom>
              <a:blipFill>
                <a:blip r:embed="rId6"/>
                <a:stretch>
                  <a:fillRect l="-6481" t="-2000" r="-6481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E5EE10-000F-4F32-B5AD-D663675238D9}"/>
                  </a:ext>
                </a:extLst>
              </p:cNvPr>
              <p:cNvSpPr txBox="1"/>
              <p:nvPr/>
            </p:nvSpPr>
            <p:spPr>
              <a:xfrm>
                <a:off x="4260225" y="5037764"/>
                <a:ext cx="33964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00ACC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solidFill>
                                        <a:srgbClr val="00ACC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smtClean="0">
                                  <a:solidFill>
                                    <a:srgbClr val="00ACCF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i="1">
                                  <a:solidFill>
                                    <a:srgbClr val="00ACCF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E5EE10-000F-4F32-B5AD-D66367523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225" y="5037764"/>
                <a:ext cx="3396443" cy="369332"/>
              </a:xfrm>
              <a:prstGeom prst="rect">
                <a:avLst/>
              </a:prstGeom>
              <a:blipFill>
                <a:blip r:embed="rId7"/>
                <a:stretch>
                  <a:fillRect l="-1616" r="-18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3A77B3D-AB08-4AEB-B46C-7712511AC1E7}"/>
              </a:ext>
            </a:extLst>
          </p:cNvPr>
          <p:cNvSpPr txBox="1"/>
          <p:nvPr/>
        </p:nvSpPr>
        <p:spPr>
          <a:xfrm>
            <a:off x="757623" y="5024980"/>
            <a:ext cx="3537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Typical regularization term:</a:t>
            </a:r>
          </a:p>
        </p:txBody>
      </p:sp>
    </p:spTree>
    <p:extLst>
      <p:ext uri="{BB962C8B-B14F-4D97-AF65-F5344CB8AC3E}">
        <p14:creationId xmlns:p14="http://schemas.microsoft.com/office/powerpoint/2010/main" val="428421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44" y="1102115"/>
            <a:ext cx="2526205" cy="4333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50879" y="835230"/>
            <a:ext cx="2603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observed ice speed [m/</a:t>
            </a:r>
            <a:r>
              <a:rPr lang="en-US" sz="1400" dirty="0" err="1"/>
              <a:t>yr</a:t>
            </a:r>
            <a:r>
              <a:rPr lang="en-US" sz="1400" dirty="0"/>
              <a:t>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06" y="1124418"/>
            <a:ext cx="2522954" cy="4330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7" y="5510822"/>
            <a:ext cx="3125816" cy="7251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9875" y="828535"/>
            <a:ext cx="3411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modeled basal friction [kPa </a:t>
            </a:r>
            <a:r>
              <a:rPr lang="en-US" sz="1400" dirty="0" err="1"/>
              <a:t>yr</a:t>
            </a:r>
            <a:r>
              <a:rPr lang="en-US" sz="1400" dirty="0"/>
              <a:t>/m]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1" y="1065627"/>
            <a:ext cx="2534178" cy="43890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394" y="828535"/>
            <a:ext cx="260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modeled ice speed [m/</a:t>
            </a:r>
            <a:r>
              <a:rPr lang="en-US" sz="1400" dirty="0" err="1"/>
              <a:t>yr</a:t>
            </a:r>
            <a:r>
              <a:rPr lang="en-US" sz="1400" dirty="0"/>
              <a:t>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48" y="5498845"/>
            <a:ext cx="2150053" cy="4979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23870" y="828535"/>
            <a:ext cx="2603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modeled temperature [K]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392771" y="825918"/>
            <a:ext cx="37090" cy="504983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11919" y="825918"/>
            <a:ext cx="9832" cy="50474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2"/>
          <a:stretch/>
        </p:blipFill>
        <p:spPr>
          <a:xfrm>
            <a:off x="8671512" y="1316716"/>
            <a:ext cx="3387428" cy="39038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" t="3366" r="10092" b="88168"/>
          <a:stretch/>
        </p:blipFill>
        <p:spPr>
          <a:xfrm>
            <a:off x="8657088" y="5486283"/>
            <a:ext cx="3463503" cy="456327"/>
          </a:xfrm>
          <a:prstGeom prst="rect">
            <a:avLst/>
          </a:prstGeom>
        </p:spPr>
      </p:pic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734823" y="359772"/>
            <a:ext cx="10616111" cy="570225"/>
          </a:xfrm>
        </p:spPr>
        <p:txBody>
          <a:bodyPr/>
          <a:lstStyle/>
          <a:p>
            <a:r>
              <a:rPr lang="en-US" sz="2400" dirty="0"/>
              <a:t>Thermo-mechanical calibration of Greenland ice sheet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28320" y="5996773"/>
            <a:ext cx="1214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Variable resolution 1-10km mesh</a:t>
            </a:r>
            <a:r>
              <a:rPr lang="en-US" sz="1600" b="1" dirty="0"/>
              <a:t>, 300K parameters, 14M unknowns.</a:t>
            </a:r>
            <a:r>
              <a:rPr lang="en-US" sz="1600" dirty="0"/>
              <a:t>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58894" y="6262474"/>
            <a:ext cx="12117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optimization is constrained by the </a:t>
            </a:r>
            <a:r>
              <a:rPr lang="en-US" sz="1600" b="1" dirty="0"/>
              <a:t>coupled velocity-temperature </a:t>
            </a:r>
            <a:r>
              <a:rPr lang="en-US" sz="1600" dirty="0"/>
              <a:t>solvers. As a byproduct of the optimization we get an initial temperature field that is consistent with the velocity.</a:t>
            </a:r>
          </a:p>
        </p:txBody>
      </p:sp>
    </p:spTree>
    <p:extLst>
      <p:ext uri="{BB962C8B-B14F-4D97-AF65-F5344CB8AC3E}">
        <p14:creationId xmlns:p14="http://schemas.microsoft.com/office/powerpoint/2010/main" val="423520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F4E11D-D737-4F50-B778-8905A15F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31" y="5610153"/>
            <a:ext cx="2423812" cy="1096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17467" y="808194"/>
                <a:ext cx="11202139" cy="5016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Numerical Optimization approach:</a:t>
                </a:r>
                <a:b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</a:b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Trust Region method (Lin-</a:t>
                </a:r>
                <a:r>
                  <a:rPr lang="en-US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Moré</a:t>
                </a:r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)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using truncated CG for solving the quadratic subproblem. Requires computation of reduced gradient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ACC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𝒥</m:t>
                    </m:r>
                    <m:r>
                      <a:rPr lang="en-US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first total derivative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) and reduced Hessian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00ACCF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second total derivative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) to create a quadratic approximation of the objective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   </a:t>
                </a:r>
                <a:b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</a:b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All first and second order derivatives are computed using </a:t>
                </a:r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Automatic Differentiation 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and </a:t>
                </a:r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adjoints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r>
                  <a:rPr lang="en-US" sz="2000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ROL requires</a:t>
                </a:r>
                <a:br>
                  <a:rPr lang="en-US" sz="2000" u="sng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</a:br>
                <a:endPara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Definition of a Vector (and operations like sum, norm, dot product)</a:t>
                </a:r>
                <a:b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we use </a:t>
                </a:r>
                <a:r>
                  <a:rPr lang="en-US" sz="2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Tpetra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::</a:t>
                </a:r>
                <a:r>
                  <a:rPr lang="en-US" sz="2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MultiVector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For a given guess for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ACCF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ROL requires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ACC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and its first and second derivatives.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67" y="808194"/>
                <a:ext cx="11202139" cy="5016758"/>
              </a:xfrm>
              <a:prstGeom prst="rect">
                <a:avLst/>
              </a:prstGeom>
              <a:blipFill>
                <a:blip r:embed="rId3"/>
                <a:stretch>
                  <a:fillRect l="-599" t="-729" r="-762" b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17467" y="201230"/>
            <a:ext cx="10058400" cy="570225"/>
          </a:xfrm>
        </p:spPr>
        <p:txBody>
          <a:bodyPr/>
          <a:lstStyle/>
          <a:p>
            <a:r>
              <a:rPr lang="en-US" sz="2400" dirty="0"/>
              <a:t>Ice-sheet model calibration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63191" y="3316573"/>
            <a:ext cx="29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/>
          </a:p>
        </p:txBody>
      </p:sp>
    </p:spTree>
    <p:extLst>
      <p:ext uri="{BB962C8B-B14F-4D97-AF65-F5344CB8AC3E}">
        <p14:creationId xmlns:p14="http://schemas.microsoft.com/office/powerpoint/2010/main" val="368277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813443" y="3837233"/>
                <a:ext cx="4637360" cy="5504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rgbClr val="00ACCF"/>
                              </a:solidFill>
                              <a:latin typeface="Cambria Math" panose="02040503050406030204" pitchFamily="18" charset="0"/>
                            </a:rPr>
                            <m:t>𝜽𝜽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00ACCF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200" b="1" i="1" smtClean="0">
                          <a:solidFill>
                            <a:srgbClr val="00ACC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200" b="1" i="1" smtClean="0">
                                  <a:solidFill>
                                    <a:srgbClr val="00ACCF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𝒥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rgbClr val="00ACCF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443" y="3837233"/>
                <a:ext cx="4637360" cy="55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02871" y="1273908"/>
            <a:ext cx="1065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PDE-constrained optimization methods benefit from Gradients and Hessian mat-</a:t>
            </a:r>
            <a:r>
              <a:rPr lang="en-US" dirty="0" err="1"/>
              <a:t>vec</a:t>
            </a:r>
            <a:r>
              <a:rPr lang="en-US" dirty="0"/>
              <a:t> products,</a:t>
            </a:r>
          </a:p>
          <a:p>
            <a:r>
              <a:rPr lang="en-US" dirty="0"/>
              <a:t> computed with Automatic Differentiation (AD) using </a:t>
            </a:r>
            <a:r>
              <a:rPr lang="en-US" dirty="0" err="1"/>
              <a:t>Sacado</a:t>
            </a:r>
            <a:r>
              <a:rPr lang="en-US" dirty="0"/>
              <a:t> package: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5D75B5-E8EF-49EB-E766-3DB95421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27" y="359122"/>
            <a:ext cx="10058400" cy="570225"/>
          </a:xfrm>
        </p:spPr>
        <p:txBody>
          <a:bodyPr/>
          <a:lstStyle/>
          <a:p>
            <a:r>
              <a:rPr lang="en-US" sz="2400" dirty="0"/>
              <a:t>Ice-sheet model calibration – Hessian Computation with AD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6DEB152-D121-083E-1364-F93AB98D04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411226"/>
                  </p:ext>
                </p:extLst>
              </p:nvPr>
            </p:nvGraphicFramePr>
            <p:xfrm>
              <a:off x="6976711" y="2511888"/>
              <a:ext cx="3045710" cy="390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142">
                      <a:extLst>
                        <a:ext uri="{9D8B030D-6E8A-4147-A177-3AD203B41FA5}">
                          <a16:colId xmlns:a16="http://schemas.microsoft.com/office/drawing/2014/main" val="3517336023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1852991432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1631251364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754867044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2275239354"/>
                        </a:ext>
                      </a:extLst>
                    </a:gridCol>
                  </a:tblGrid>
                  <a:tr h="2016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70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6DEB152-D121-083E-1364-F93AB98D04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411226"/>
                  </p:ext>
                </p:extLst>
              </p:nvPr>
            </p:nvGraphicFramePr>
            <p:xfrm>
              <a:off x="6976711" y="2511888"/>
              <a:ext cx="3045710" cy="390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142">
                      <a:extLst>
                        <a:ext uri="{9D8B030D-6E8A-4147-A177-3AD203B41FA5}">
                          <a16:colId xmlns:a16="http://schemas.microsoft.com/office/drawing/2014/main" val="3517336023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1852991432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1631251364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754867044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2275239354"/>
                        </a:ext>
                      </a:extLst>
                    </a:gridCol>
                  </a:tblGrid>
                  <a:tr h="390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1538" r="-405000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00" t="-1538" r="-305000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9010" t="-1538" r="-201980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000" t="-1538" r="-104000" b="-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2000" t="-1538" r="-4000" b="-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706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9725393-1CF5-3BFA-74EC-236A242B5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701624"/>
                  </p:ext>
                </p:extLst>
              </p:nvPr>
            </p:nvGraphicFramePr>
            <p:xfrm>
              <a:off x="6976712" y="3837233"/>
              <a:ext cx="3045710" cy="7816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142">
                      <a:extLst>
                        <a:ext uri="{9D8B030D-6E8A-4147-A177-3AD203B41FA5}">
                          <a16:colId xmlns:a16="http://schemas.microsoft.com/office/drawing/2014/main" val="3517336023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1852991432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1631251364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754867044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3790814275"/>
                        </a:ext>
                      </a:extLst>
                    </a:gridCol>
                  </a:tblGrid>
                  <a:tr h="2016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CBE3E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70674"/>
                      </a:ext>
                    </a:extLst>
                  </a:tr>
                  <a:tr h="20164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38631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F9725393-1CF5-3BFA-74EC-236A242B5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2701624"/>
                  </p:ext>
                </p:extLst>
              </p:nvPr>
            </p:nvGraphicFramePr>
            <p:xfrm>
              <a:off x="6976712" y="3837233"/>
              <a:ext cx="3045710" cy="78168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9142">
                      <a:extLst>
                        <a:ext uri="{9D8B030D-6E8A-4147-A177-3AD203B41FA5}">
                          <a16:colId xmlns:a16="http://schemas.microsoft.com/office/drawing/2014/main" val="3517336023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1852991432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1631251364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754867044"/>
                        </a:ext>
                      </a:extLst>
                    </a:gridCol>
                    <a:gridCol w="609142">
                      <a:extLst>
                        <a:ext uri="{9D8B030D-6E8A-4147-A177-3AD203B41FA5}">
                          <a16:colId xmlns:a16="http://schemas.microsoft.com/office/drawing/2014/main" val="3790814275"/>
                        </a:ext>
                      </a:extLst>
                    </a:gridCol>
                  </a:tblGrid>
                  <a:tr h="390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" t="-1538" r="-405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00" t="-1538" r="-305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9010" t="-1538" r="-20198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00" t="-1538" r="-104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2000" t="-1538" r="-4000" b="-1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5170674"/>
                      </a:ext>
                    </a:extLst>
                  </a:tr>
                  <a:tr h="3908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" t="-103125" r="-40500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00" t="-103125" r="-30500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9010" t="-103125" r="-20198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00" t="-103125" r="-104000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2000" t="-103125" r="-400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38631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1A35C2-FF2D-DF26-1D76-7FCC874867C2}"/>
              </a:ext>
            </a:extLst>
          </p:cNvPr>
          <p:cNvSpPr txBox="1"/>
          <p:nvPr/>
        </p:nvSpPr>
        <p:spPr>
          <a:xfrm>
            <a:off x="142772" y="2489478"/>
            <a:ext cx="160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i="1" u="sng" dirty="0"/>
              <a:t>Gradient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BFE8D-5057-6F72-7221-32C99A444812}"/>
              </a:ext>
            </a:extLst>
          </p:cNvPr>
          <p:cNvSpPr txBox="1"/>
          <p:nvPr/>
        </p:nvSpPr>
        <p:spPr>
          <a:xfrm>
            <a:off x="6976711" y="3494988"/>
            <a:ext cx="4044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600" dirty="0" err="1"/>
              <a:t>Sacado</a:t>
            </a:r>
            <a:r>
              <a:rPr lang="en-US" sz="1600" dirty="0"/>
              <a:t> nested derivatives (2d array)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7B83C0-D662-2C2B-3E6A-380CC00A0879}"/>
                  </a:ext>
                </a:extLst>
              </p:cNvPr>
              <p:cNvSpPr txBox="1"/>
              <p:nvPr/>
            </p:nvSpPr>
            <p:spPr>
              <a:xfrm>
                <a:off x="1813443" y="2442560"/>
                <a:ext cx="1096133" cy="33855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2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1">
                              <a:solidFill>
                                <a:srgbClr val="00ACCF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solidFill>
                                <a:srgbClr val="00ACCF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7B83C0-D662-2C2B-3E6A-380CC00A0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443" y="2442560"/>
                <a:ext cx="1096133" cy="338554"/>
              </a:xfrm>
              <a:prstGeom prst="rect">
                <a:avLst/>
              </a:prstGeom>
              <a:blipFill>
                <a:blip r:embed="rId6"/>
                <a:stretch>
                  <a:fillRect l="-555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EABD6C3-44B9-E708-514B-0A0ECC9598F4}"/>
              </a:ext>
            </a:extLst>
          </p:cNvPr>
          <p:cNvSpPr txBox="1"/>
          <p:nvPr/>
        </p:nvSpPr>
        <p:spPr>
          <a:xfrm>
            <a:off x="6976711" y="2153833"/>
            <a:ext cx="3746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dirty="0" err="1"/>
              <a:t>Sacado</a:t>
            </a:r>
            <a:r>
              <a:rPr lang="en-US" sz="1400" dirty="0"/>
              <a:t> derivative type (value + </a:t>
            </a:r>
            <a:r>
              <a:rPr lang="en-US" sz="1400" dirty="0" err="1"/>
              <a:t>derivs</a:t>
            </a:r>
            <a:r>
              <a:rPr lang="en-US" sz="1400" dirty="0"/>
              <a:t>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1EFD90-A55F-7B61-8E93-191D90EB7F15}"/>
              </a:ext>
            </a:extLst>
          </p:cNvPr>
          <p:cNvSpPr txBox="1"/>
          <p:nvPr/>
        </p:nvSpPr>
        <p:spPr>
          <a:xfrm>
            <a:off x="149648" y="3943192"/>
            <a:ext cx="1782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1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i="1" u="sng" dirty="0"/>
              <a:t>Hessian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61BD06-9310-B290-853B-7F4C6F0A55D4}"/>
              </a:ext>
            </a:extLst>
          </p:cNvPr>
          <p:cNvSpPr txBox="1"/>
          <p:nvPr/>
        </p:nvSpPr>
        <p:spPr>
          <a:xfrm>
            <a:off x="202871" y="5337865"/>
            <a:ext cx="11065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i="1" dirty="0" err="1"/>
              <a:t>Sacado</a:t>
            </a:r>
            <a:r>
              <a:rPr lang="en-US" dirty="0"/>
              <a:t> provides specializations for </a:t>
            </a:r>
            <a:r>
              <a:rPr lang="en-US" dirty="0" err="1"/>
              <a:t>Kokkos</a:t>
            </a:r>
            <a:r>
              <a:rPr lang="en-US" dirty="0"/>
              <a:t> views to efficiently handle derivative types.</a:t>
            </a:r>
            <a:br>
              <a:rPr lang="en-US" dirty="0"/>
            </a:br>
            <a:r>
              <a:rPr lang="en-US" dirty="0"/>
              <a:t>Layout of </a:t>
            </a:r>
            <a:r>
              <a:rPr lang="en-US" dirty="0" err="1"/>
              <a:t>Sacado</a:t>
            </a:r>
            <a:r>
              <a:rPr lang="en-US" dirty="0"/>
              <a:t> type can be chosen to effectively use architectures and boost parallelism*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*</a:t>
            </a:r>
            <a:r>
              <a:rPr lang="en-US" sz="1600" i="1" dirty="0"/>
              <a:t>Phipps, Pawlowski and Trott; ACM Transactions on Mathematical Software, 2022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551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ction Button: Blank 3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32DAFBA-B219-4BCD-807A-4D665BC12DA8}"/>
              </a:ext>
            </a:extLst>
          </p:cNvPr>
          <p:cNvSpPr/>
          <p:nvPr/>
        </p:nvSpPr>
        <p:spPr>
          <a:xfrm>
            <a:off x="7574243" y="1491039"/>
            <a:ext cx="4036912" cy="3223324"/>
          </a:xfrm>
          <a:prstGeom prst="actionButtonBlank">
            <a:avLst/>
          </a:prstGeom>
          <a:gradFill>
            <a:gsLst>
              <a:gs pos="0">
                <a:schemeClr val="bg1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ction Button: Blank 3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AF91038-7B62-42C8-B352-EF01A0DB3372}"/>
              </a:ext>
            </a:extLst>
          </p:cNvPr>
          <p:cNvSpPr/>
          <p:nvPr/>
        </p:nvSpPr>
        <p:spPr>
          <a:xfrm>
            <a:off x="7767999" y="2875859"/>
            <a:ext cx="3295342" cy="1520882"/>
          </a:xfrm>
          <a:prstGeom prst="actionButtonBlank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ction Button: Blank 3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17CF1CA-95D6-42AD-9214-E387D13F6974}"/>
              </a:ext>
            </a:extLst>
          </p:cNvPr>
          <p:cNvSpPr/>
          <p:nvPr/>
        </p:nvSpPr>
        <p:spPr>
          <a:xfrm>
            <a:off x="4276650" y="1475892"/>
            <a:ext cx="2934426" cy="993548"/>
          </a:xfrm>
          <a:prstGeom prst="actionButtonBlank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Blank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330CBE3-1E27-4294-8E57-24D0790068CC}"/>
              </a:ext>
            </a:extLst>
          </p:cNvPr>
          <p:cNvSpPr/>
          <p:nvPr/>
        </p:nvSpPr>
        <p:spPr>
          <a:xfrm>
            <a:off x="1033967" y="1475891"/>
            <a:ext cx="3078848" cy="2252998"/>
          </a:xfrm>
          <a:prstGeom prst="actionButtonBlank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717467" y="201230"/>
            <a:ext cx="10058400" cy="570225"/>
          </a:xfrm>
        </p:spPr>
        <p:txBody>
          <a:bodyPr/>
          <a:lstStyle/>
          <a:p>
            <a:r>
              <a:rPr lang="en-US" sz="2400" dirty="0"/>
              <a:t>Ice-sheet model calibration: PDE constrained optimization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63191" y="3773210"/>
            <a:ext cx="29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C08796-7CB4-49DA-BFE9-2DE19F3111EA}"/>
              </a:ext>
            </a:extLst>
          </p:cNvPr>
          <p:cNvSpPr/>
          <p:nvPr/>
        </p:nvSpPr>
        <p:spPr>
          <a:xfrm>
            <a:off x="717467" y="1037089"/>
            <a:ext cx="11028016" cy="37787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A3EBD0-D7ED-4E46-B62D-0B7804294B2E}"/>
              </a:ext>
            </a:extLst>
          </p:cNvPr>
          <p:cNvSpPr/>
          <p:nvPr/>
        </p:nvSpPr>
        <p:spPr>
          <a:xfrm>
            <a:off x="1128659" y="2469440"/>
            <a:ext cx="2856745" cy="1177507"/>
          </a:xfrm>
          <a:prstGeom prst="rect">
            <a:avLst/>
          </a:prstGeom>
          <a:noFill/>
          <a:ln w="28575">
            <a:solidFill>
              <a:srgbClr val="004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0B5563-F7DD-40FE-9E10-5FD81B79202C}"/>
              </a:ext>
            </a:extLst>
          </p:cNvPr>
          <p:cNvSpPr/>
          <p:nvPr/>
        </p:nvSpPr>
        <p:spPr>
          <a:xfrm>
            <a:off x="7668812" y="2483841"/>
            <a:ext cx="3805721" cy="204234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1980E-20FB-41EA-B325-6AE30BBCA75E}"/>
              </a:ext>
            </a:extLst>
          </p:cNvPr>
          <p:cNvSpPr txBox="1"/>
          <p:nvPr/>
        </p:nvSpPr>
        <p:spPr>
          <a:xfrm>
            <a:off x="864114" y="850945"/>
            <a:ext cx="4096075" cy="338554"/>
          </a:xfrm>
          <a:prstGeom prst="rect">
            <a:avLst/>
          </a:prstGeom>
          <a:solidFill>
            <a:schemeClr val="bg1"/>
          </a:solidFill>
          <a:ln w="38100">
            <a:solidFill>
              <a:srgbClr val="006753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6753"/>
                </a:solidFill>
              </a:rPr>
              <a:t>Optimization loop, </a:t>
            </a:r>
            <a:r>
              <a:rPr lang="en-US" sz="1600" b="1" i="1" dirty="0">
                <a:solidFill>
                  <a:srgbClr val="006753"/>
                </a:solidFill>
              </a:rPr>
              <a:t>O</a:t>
            </a:r>
            <a:r>
              <a:rPr lang="en-US" sz="1600" b="1" dirty="0">
                <a:solidFill>
                  <a:srgbClr val="006753"/>
                </a:solidFill>
              </a:rPr>
              <a:t>(100) iterations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CEF6E-AEA8-4F66-9167-A565A50BBED7}"/>
                  </a:ext>
                </a:extLst>
              </p:cNvPr>
              <p:cNvSpPr txBox="1"/>
              <p:nvPr/>
            </p:nvSpPr>
            <p:spPr>
              <a:xfrm>
                <a:off x="1033966" y="1475891"/>
                <a:ext cx="27156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Value of objective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): (state solve)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6CEF6E-AEA8-4F66-9167-A565A50BB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66" y="1475891"/>
                <a:ext cx="2715682" cy="646331"/>
              </a:xfrm>
              <a:prstGeom prst="rect">
                <a:avLst/>
              </a:prstGeom>
              <a:blipFill>
                <a:blip r:embed="rId2"/>
                <a:stretch>
                  <a:fillRect l="-202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C3D0B5-F7D0-495B-AB3E-8B81F66C37E5}"/>
                  </a:ext>
                </a:extLst>
              </p:cNvPr>
              <p:cNvSpPr txBox="1"/>
              <p:nvPr/>
            </p:nvSpPr>
            <p:spPr>
              <a:xfrm>
                <a:off x="4372714" y="1475891"/>
                <a:ext cx="29827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Reduced Gradient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00ACC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𝒥</m:t>
                    </m:r>
                    <m:r>
                      <a:rPr lang="en-US" sz="16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):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C3D0B5-F7D0-495B-AB3E-8B81F66C3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714" y="1475891"/>
                <a:ext cx="2982783" cy="338554"/>
              </a:xfrm>
              <a:prstGeom prst="rect">
                <a:avLst/>
              </a:prstGeom>
              <a:blipFill>
                <a:blip r:embed="rId3"/>
                <a:stretch>
                  <a:fillRect l="-102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4DB50A-9393-45CA-B570-A3D9C9B6C2AB}"/>
                  </a:ext>
                </a:extLst>
              </p:cNvPr>
              <p:cNvSpPr txBox="1"/>
              <p:nvPr/>
            </p:nvSpPr>
            <p:spPr>
              <a:xfrm>
                <a:off x="7648750" y="1475891"/>
                <a:ext cx="26274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Quadratic subproblem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00ACCF"/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sSup>
                      <m:sSupPr>
                        <m:ctrlP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00ACC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i="1" smtClean="0">
                            <a:solidFill>
                              <a:srgbClr val="00ACC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𝒥</m:t>
                    </m:r>
                    <m:r>
                      <a:rPr lang="en-US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: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4DB50A-9393-45CA-B570-A3D9C9B6C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750" y="1475891"/>
                <a:ext cx="2627408" cy="584775"/>
              </a:xfrm>
              <a:prstGeom prst="rect">
                <a:avLst/>
              </a:prstGeom>
              <a:blipFill>
                <a:blip r:embed="rId4"/>
                <a:stretch>
                  <a:fillRect l="-1392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214F761-D920-4BE5-B4BE-A20368173F6B}"/>
              </a:ext>
            </a:extLst>
          </p:cNvPr>
          <p:cNvSpPr txBox="1"/>
          <p:nvPr/>
        </p:nvSpPr>
        <p:spPr>
          <a:xfrm>
            <a:off x="1205601" y="2311514"/>
            <a:ext cx="2702860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00407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4070"/>
                </a:solidFill>
              </a:rPr>
              <a:t>Newton loop </a:t>
            </a:r>
            <a:r>
              <a:rPr lang="en-US" sz="1600" i="1" dirty="0">
                <a:solidFill>
                  <a:srgbClr val="004070"/>
                </a:solidFill>
              </a:rPr>
              <a:t>O</a:t>
            </a:r>
            <a:r>
              <a:rPr lang="en-US" sz="1600" dirty="0">
                <a:solidFill>
                  <a:srgbClr val="004070"/>
                </a:solidFill>
              </a:rPr>
              <a:t>(10) </a:t>
            </a:r>
            <a:r>
              <a:rPr lang="en-US" sz="1600" dirty="0" err="1">
                <a:solidFill>
                  <a:srgbClr val="004070"/>
                </a:solidFill>
              </a:rPr>
              <a:t>iters</a:t>
            </a:r>
            <a:endParaRPr lang="en-US" sz="1600" dirty="0">
              <a:solidFill>
                <a:srgbClr val="00407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2C6DB-BFF2-44C6-85ED-AF2F9D8C4B1A}"/>
              </a:ext>
            </a:extLst>
          </p:cNvPr>
          <p:cNvSpPr txBox="1"/>
          <p:nvPr/>
        </p:nvSpPr>
        <p:spPr>
          <a:xfrm>
            <a:off x="7816239" y="2278161"/>
            <a:ext cx="3518869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Truncated CG loop, </a:t>
            </a:r>
            <a:r>
              <a:rPr lang="en-US" sz="1600" i="1" dirty="0">
                <a:solidFill>
                  <a:schemeClr val="accent4">
                    <a:lumMod val="50000"/>
                  </a:schemeClr>
                </a:solidFill>
              </a:rPr>
              <a:t>O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(20) 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iters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61093C-97BC-4F95-A1AB-4783AACD6B13}"/>
              </a:ext>
            </a:extLst>
          </p:cNvPr>
          <p:cNvSpPr txBox="1"/>
          <p:nvPr/>
        </p:nvSpPr>
        <p:spPr>
          <a:xfrm>
            <a:off x="1413225" y="2842260"/>
            <a:ext cx="1467136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Linear solve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9219F2-4277-4027-9588-5BEE4D381B44}"/>
              </a:ext>
            </a:extLst>
          </p:cNvPr>
          <p:cNvSpPr txBox="1"/>
          <p:nvPr/>
        </p:nvSpPr>
        <p:spPr>
          <a:xfrm>
            <a:off x="4523190" y="1970480"/>
            <a:ext cx="157281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Adjoint solve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3534FF-94E5-4299-9329-54CC6CD8FBBA}"/>
              </a:ext>
            </a:extLst>
          </p:cNvPr>
          <p:cNvSpPr txBox="1"/>
          <p:nvPr/>
        </p:nvSpPr>
        <p:spPr>
          <a:xfrm>
            <a:off x="7919116" y="3321378"/>
            <a:ext cx="1720184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Adjoint solve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C220FA-2168-4545-BD2A-16159ADE0CA3}"/>
              </a:ext>
            </a:extLst>
          </p:cNvPr>
          <p:cNvSpPr txBox="1"/>
          <p:nvPr/>
        </p:nvSpPr>
        <p:spPr>
          <a:xfrm>
            <a:off x="7919116" y="3847988"/>
            <a:ext cx="1720184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Adjoint solve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1D1C0-F567-4BA7-8A3A-02E7F3390A9F}"/>
              </a:ext>
            </a:extLst>
          </p:cNvPr>
          <p:cNvSpPr txBox="1"/>
          <p:nvPr/>
        </p:nvSpPr>
        <p:spPr>
          <a:xfrm>
            <a:off x="7764521" y="2875858"/>
            <a:ext cx="3393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Reduced Hessian </a:t>
            </a:r>
            <a:r>
              <a:rPr lang="en-US" sz="1600" dirty="0" err="1"/>
              <a:t>vec</a:t>
            </a:r>
            <a:r>
              <a:rPr lang="en-US" sz="1600" dirty="0"/>
              <a:t> product: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1FCBB-6C00-4372-9ACD-33FE744C4307}"/>
              </a:ext>
            </a:extLst>
          </p:cNvPr>
          <p:cNvSpPr txBox="1"/>
          <p:nvPr/>
        </p:nvSpPr>
        <p:spPr>
          <a:xfrm>
            <a:off x="613742" y="5017164"/>
            <a:ext cx="7517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from a relatively simple optimization (Humboldt glacier on a coarse mesh): </a:t>
            </a:r>
          </a:p>
          <a:p>
            <a:r>
              <a:rPr lang="en-US" sz="1600" dirty="0"/>
              <a:t># state solves: 116</a:t>
            </a:r>
          </a:p>
          <a:p>
            <a:r>
              <a:rPr lang="en-US" sz="1600" dirty="0"/>
              <a:t># reduced gradients: 98</a:t>
            </a:r>
            <a:br>
              <a:rPr lang="en-US" sz="1600" dirty="0"/>
            </a:br>
            <a:r>
              <a:rPr lang="en-US" sz="1600" dirty="0"/>
              <a:t># reduced Hessian: 1568</a:t>
            </a:r>
          </a:p>
          <a:p>
            <a:r>
              <a:rPr lang="en-US" sz="1600" dirty="0"/>
              <a:t># </a:t>
            </a:r>
            <a:r>
              <a:rPr lang="en-US" sz="1600" b="1" dirty="0"/>
              <a:t>total linear solves (including adjoints):  3821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305B6-E85F-38EB-9F2F-88BA4F24C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331" y="5610153"/>
            <a:ext cx="2423812" cy="10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C8C46-ECB6-80E9-6802-29AF82ECCF4F}"/>
                  </a:ext>
                </a:extLst>
              </p:cNvPr>
              <p:cNvSpPr txBox="1"/>
              <p:nvPr/>
            </p:nvSpPr>
            <p:spPr>
              <a:xfrm>
                <a:off x="224954" y="2245502"/>
                <a:ext cx="5535766" cy="3145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Improved Strategy using ROL advanced features:</a:t>
                </a:r>
                <a:br>
                  <a:rPr lang="en-US" sz="1600" b="1" dirty="0"/>
                </a:br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Use </a:t>
                </a:r>
                <a:r>
                  <a:rPr lang="en-US" sz="1600" b="1" dirty="0"/>
                  <a:t>mass-based dot-product </a:t>
                </a:r>
                <a:r>
                  <a:rPr lang="en-US" sz="1600" dirty="0"/>
                  <a:t>to define the gradient.</a:t>
                </a:r>
                <a:br>
                  <a:rPr lang="en-US" sz="1600" dirty="0"/>
                </a:br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Gradient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sz="16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is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𝒥</m:t>
                    </m:r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. </a:t>
                </a:r>
                <a:b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,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. Here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is the lumped mass matrix.</a:t>
                </a:r>
                <a:b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:=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𝒥</m:t>
                    </m:r>
                    <m:r>
                      <a:rPr lang="en-US" sz="1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sz="1600" dirty="0"/>
                </a:b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Use </a:t>
                </a:r>
                <a:r>
                  <a:rPr lang="en-US" sz="1600" b="1" dirty="0"/>
                  <a:t>preconditioner </a:t>
                </a:r>
                <a:r>
                  <a:rPr lang="en-US" sz="1600" dirty="0"/>
                  <a:t>for the reduced Hessian: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Use a low-rank approximation of the reduced Hessian (e.g., </a:t>
                </a:r>
                <a:r>
                  <a:rPr lang="en-US" sz="1600" u="sng" dirty="0"/>
                  <a:t>BFGS</a:t>
                </a:r>
                <a:r>
                  <a:rPr lang="en-US" sz="1600" dirty="0"/>
                  <a:t>) </a:t>
                </a:r>
                <a:r>
                  <a:rPr lang="en-US" sz="1600" u="sng" dirty="0"/>
                  <a:t>as preconditioner</a:t>
                </a:r>
                <a:r>
                  <a:rPr lang="en-US" sz="1600" dirty="0"/>
                  <a:t>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</a:rPr>
                  <a:t>Initialize BFGS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𝑝𝑝</m:t>
                        </m:r>
                      </m:sub>
                    </m:sSub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FC8C46-ECB6-80E9-6802-29AF82ECC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4" y="2245502"/>
                <a:ext cx="5535766" cy="3145926"/>
              </a:xfrm>
              <a:prstGeom prst="rect">
                <a:avLst/>
              </a:prstGeom>
              <a:blipFill>
                <a:blip r:embed="rId2"/>
                <a:stretch>
                  <a:fillRect l="-661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4">
            <a:extLst>
              <a:ext uri="{FF2B5EF4-FFF2-40B4-BE49-F238E27FC236}">
                <a16:creationId xmlns:a16="http://schemas.microsoft.com/office/drawing/2014/main" id="{414E1805-26D1-4A5E-AD08-58E1FC49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67" y="201230"/>
            <a:ext cx="10058400" cy="570225"/>
          </a:xfrm>
        </p:spPr>
        <p:txBody>
          <a:bodyPr/>
          <a:lstStyle/>
          <a:p>
            <a:r>
              <a:rPr lang="en-US"/>
              <a:t>Ice sheet calibration: PDE constrained optimization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635E72-3A38-4335-83C9-A319EEDC1E1C}"/>
              </a:ext>
            </a:extLst>
          </p:cNvPr>
          <p:cNvSpPr txBox="1"/>
          <p:nvPr/>
        </p:nvSpPr>
        <p:spPr>
          <a:xfrm>
            <a:off x="6745800" y="5620796"/>
            <a:ext cx="5127649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Problem: Optimization to initialize Humboldt glacier</a:t>
            </a:r>
            <a:br>
              <a:rPr lang="en-US" sz="1600" dirty="0"/>
            </a:br>
            <a:r>
              <a:rPr lang="en-US" sz="1600" dirty="0"/>
              <a:t>Ice velocity depends on friction parameter. Ice temperature held constant.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003E5-8CD8-8CA7-8E80-DBDA5FCED453}"/>
              </a:ext>
            </a:extLst>
          </p:cNvPr>
          <p:cNvSpPr txBox="1"/>
          <p:nvPr/>
        </p:nvSpPr>
        <p:spPr>
          <a:xfrm>
            <a:off x="224954" y="1324026"/>
            <a:ext cx="600353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Cost is often dominated by evaluation of reduced Hessian</a:t>
            </a:r>
            <a:br>
              <a:rPr lang="en-US" sz="1600" dirty="0"/>
            </a:br>
            <a:r>
              <a:rPr lang="en-US" sz="1600" dirty="0"/>
              <a:t>(and in particular by the assembly phase)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C3354-10C1-EA7D-A543-756FEF9015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7" r="5903"/>
          <a:stretch/>
        </p:blipFill>
        <p:spPr>
          <a:xfrm>
            <a:off x="6745801" y="1299063"/>
            <a:ext cx="5262169" cy="4004377"/>
          </a:xfrm>
          <a:prstGeom prst="rect">
            <a:avLst/>
          </a:prstGeom>
          <a:ln w="25400">
            <a:solidFill>
              <a:srgbClr val="88A3A5"/>
            </a:solidFill>
          </a:ln>
        </p:spPr>
      </p:pic>
    </p:spTree>
    <p:extLst>
      <p:ext uri="{BB962C8B-B14F-4D97-AF65-F5344CB8AC3E}">
        <p14:creationId xmlns:p14="http://schemas.microsoft.com/office/powerpoint/2010/main" val="7192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5634727" y="1056593"/>
            <a:ext cx="6315152" cy="104844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A556F-E17F-0625-468A-CB2F17D9A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26" t="1271" r="26537"/>
          <a:stretch/>
        </p:blipFill>
        <p:spPr>
          <a:xfrm>
            <a:off x="1181427" y="1037464"/>
            <a:ext cx="3466773" cy="2789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D5BB2E-ACE6-E674-A5E0-3940D5C08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61" r="26541" b="1522"/>
          <a:stretch/>
        </p:blipFill>
        <p:spPr>
          <a:xfrm>
            <a:off x="6830589" y="1019315"/>
            <a:ext cx="3387511" cy="28260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D5351D-2CAE-E316-0D06-7C0BA37EA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75" t="1" r="25796" b="-260"/>
          <a:stretch/>
        </p:blipFill>
        <p:spPr>
          <a:xfrm>
            <a:off x="6931043" y="3915693"/>
            <a:ext cx="3287057" cy="28330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-389847" y="2216182"/>
            <a:ext cx="266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observed ice speed [m/</a:t>
            </a:r>
            <a:r>
              <a:rPr lang="en-US" sz="1400" dirty="0" err="1">
                <a:latin typeface="+mj-lt"/>
              </a:rPr>
              <a:t>yr</a:t>
            </a:r>
            <a:r>
              <a:rPr lang="en-US" sz="1400" dirty="0">
                <a:latin typeface="+mj-lt"/>
              </a:rPr>
              <a:t>]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745951" y="2375727"/>
            <a:ext cx="1467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basal friction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F7E7B1-EFC7-7800-A07C-C376838AD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45" t="33131" r="20093" b="26967"/>
          <a:stretch/>
        </p:blipFill>
        <p:spPr>
          <a:xfrm>
            <a:off x="10218100" y="4464883"/>
            <a:ext cx="492763" cy="1734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B64232-5A85-6E8C-1BF1-021CB09A5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40" t="28540" r="18548" b="21680"/>
          <a:stretch/>
        </p:blipFill>
        <p:spPr>
          <a:xfrm>
            <a:off x="10100616" y="1605759"/>
            <a:ext cx="561672" cy="21640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76C689-84ED-15DD-3C48-E278894B57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7" r="26023"/>
          <a:stretch/>
        </p:blipFill>
        <p:spPr>
          <a:xfrm>
            <a:off x="1341897" y="3911518"/>
            <a:ext cx="3387511" cy="28256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299404" y="4997629"/>
            <a:ext cx="253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modeled ice speed [m/</a:t>
            </a:r>
            <a:r>
              <a:rPr lang="en-US" sz="1600" dirty="0" err="1">
                <a:latin typeface="+mj-lt"/>
              </a:rPr>
              <a:t>yr</a:t>
            </a:r>
            <a:r>
              <a:rPr lang="en-US" sz="1600" dirty="0">
                <a:latin typeface="+mj-lt"/>
              </a:rPr>
              <a:t>]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B05C16-7BDB-3C30-67B3-92D4CA235A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87" t="28291" r="20358" b="26661"/>
          <a:stretch/>
        </p:blipFill>
        <p:spPr>
          <a:xfrm>
            <a:off x="4448603" y="3127664"/>
            <a:ext cx="510522" cy="19583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50F5EE-8CB6-8BA3-5866-19F67EDE854A}"/>
              </a:ext>
            </a:extLst>
          </p:cNvPr>
          <p:cNvSpPr txBox="1"/>
          <p:nvPr/>
        </p:nvSpPr>
        <p:spPr>
          <a:xfrm rot="16200000">
            <a:off x="5591920" y="5070499"/>
            <a:ext cx="1775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Stiffening factor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9D727D6-0C44-4B09-0185-5183E994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67" y="201230"/>
            <a:ext cx="10058400" cy="570225"/>
          </a:xfrm>
        </p:spPr>
        <p:txBody>
          <a:bodyPr/>
          <a:lstStyle/>
          <a:p>
            <a:r>
              <a:rPr lang="en-US" dirty="0"/>
              <a:t>Ice sheet calibration: Antarctic ice sheet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E07A-4BB1-2C03-57B0-A3FBB0C57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D830-7658-FC0A-F179-0EED4D78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99E2F6B1-B459-BDF6-783C-07EA0DBE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67" y="201230"/>
            <a:ext cx="10058400" cy="570225"/>
          </a:xfrm>
        </p:spPr>
        <p:txBody>
          <a:bodyPr/>
          <a:lstStyle/>
          <a:p>
            <a:r>
              <a:rPr lang="en-US"/>
              <a:t>Ice sheet calibration: PDE constrained optimization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729BF1-193C-37B2-A3AC-037FBEE5C8E0}"/>
              </a:ext>
            </a:extLst>
          </p:cNvPr>
          <p:cNvSpPr txBox="1"/>
          <p:nvPr/>
        </p:nvSpPr>
        <p:spPr>
          <a:xfrm>
            <a:off x="6909564" y="5620796"/>
            <a:ext cx="503261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Problem: Optimization to initialize Antarctic glacier</a:t>
            </a:r>
            <a:br>
              <a:rPr lang="en-US" sz="1600" dirty="0"/>
            </a:br>
            <a:r>
              <a:rPr lang="en-US" sz="1600" dirty="0"/>
              <a:t>Ice velocity depends on friction parameter and stiffening. Ice temperature held constant.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6213C-F90F-7275-C1B9-16C6BFAB32B1}"/>
              </a:ext>
            </a:extLst>
          </p:cNvPr>
          <p:cNvSpPr txBox="1"/>
          <p:nvPr/>
        </p:nvSpPr>
        <p:spPr>
          <a:xfrm>
            <a:off x="224954" y="1324026"/>
            <a:ext cx="600353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Cost is often dominated by evaluation of reduced Hessian</a:t>
            </a:r>
            <a:br>
              <a:rPr lang="en-US" sz="1600" dirty="0"/>
            </a:br>
            <a:r>
              <a:rPr lang="en-US" sz="1600" dirty="0"/>
              <a:t>(specifically by the assembly phase)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B8C4D1-CA38-1ECA-5935-EC7382D6CF8A}"/>
              </a:ext>
            </a:extLst>
          </p:cNvPr>
          <p:cNvSpPr txBox="1"/>
          <p:nvPr/>
        </p:nvSpPr>
        <p:spPr>
          <a:xfrm>
            <a:off x="6090064" y="2225130"/>
            <a:ext cx="11885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CPU 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FF78D-B1AE-DBD7-D8B2-B94ED1C27263}"/>
              </a:ext>
            </a:extLst>
          </p:cNvPr>
          <p:cNvSpPr txBox="1"/>
          <p:nvPr/>
        </p:nvSpPr>
        <p:spPr>
          <a:xfrm>
            <a:off x="9640001" y="2225130"/>
            <a:ext cx="1188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GPU node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EF2B42A-F6A3-9976-EFFA-F6A02CD2AB1D}"/>
              </a:ext>
            </a:extLst>
          </p:cNvPr>
          <p:cNvGraphicFramePr>
            <a:graphicFrameLocks/>
          </p:cNvGraphicFramePr>
          <p:nvPr/>
        </p:nvGraphicFramePr>
        <p:xfrm>
          <a:off x="4953551" y="2616986"/>
          <a:ext cx="3584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C61DB43-1780-4841-8C13-E496585D0319}"/>
              </a:ext>
            </a:extLst>
          </p:cNvPr>
          <p:cNvGraphicFramePr>
            <a:graphicFrameLocks/>
          </p:cNvGraphicFramePr>
          <p:nvPr/>
        </p:nvGraphicFramePr>
        <p:xfrm>
          <a:off x="8621546" y="2616340"/>
          <a:ext cx="332535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C494A20-F742-79C7-966E-36F9AA26F925}"/>
              </a:ext>
            </a:extLst>
          </p:cNvPr>
          <p:cNvSpPr txBox="1"/>
          <p:nvPr/>
        </p:nvSpPr>
        <p:spPr>
          <a:xfrm>
            <a:off x="274919" y="2610680"/>
            <a:ext cx="437960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Perlmutter architecture</a:t>
            </a:r>
          </a:p>
          <a:p>
            <a:endParaRPr lang="en-US" sz="1600" dirty="0"/>
          </a:p>
          <a:p>
            <a:r>
              <a:rPr lang="en-US" sz="1600" dirty="0"/>
              <a:t>CPU node:  2 AMD Milan (64 cores each)</a:t>
            </a:r>
            <a:br>
              <a:rPr lang="en-US" sz="1600" dirty="0"/>
            </a:br>
            <a:r>
              <a:rPr lang="en-US" sz="1600" dirty="0"/>
              <a:t>GPU node: 1 AMD Milan + 4 NVIDIA A100 </a:t>
            </a:r>
          </a:p>
        </p:txBody>
      </p:sp>
    </p:spTree>
    <p:extLst>
      <p:ext uri="{BB962C8B-B14F-4D97-AF65-F5344CB8AC3E}">
        <p14:creationId xmlns:p14="http://schemas.microsoft.com/office/powerpoint/2010/main" val="17465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9369D5-AF45-0DCA-0673-18895A926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55B0C3-069D-0518-4817-BA4B41EBB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6425" y="652324"/>
            <a:ext cx="5032638" cy="104218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How To USE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     Trilinos tools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           in your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0CA194-04B1-098D-2E97-C60E44A344A3}"/>
              </a:ext>
            </a:extLst>
          </p:cNvPr>
          <p:cNvSpPr/>
          <p:nvPr/>
        </p:nvSpPr>
        <p:spPr>
          <a:xfrm rot="18900000">
            <a:off x="3960108" y="2156568"/>
            <a:ext cx="550015" cy="13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43B12-6FD9-CD58-0371-7F29E856BFBF}"/>
              </a:ext>
            </a:extLst>
          </p:cNvPr>
          <p:cNvSpPr/>
          <p:nvPr/>
        </p:nvSpPr>
        <p:spPr>
          <a:xfrm rot="18900000">
            <a:off x="7754633" y="4493598"/>
            <a:ext cx="550015" cy="13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4278B2-104A-9AD4-8C94-71FD08820FBF}"/>
              </a:ext>
            </a:extLst>
          </p:cNvPr>
          <p:cNvSpPr/>
          <p:nvPr/>
        </p:nvSpPr>
        <p:spPr>
          <a:xfrm rot="2700000">
            <a:off x="7709707" y="2185153"/>
            <a:ext cx="550015" cy="13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A91580-3036-F45E-70DF-2235CB9D4564}"/>
              </a:ext>
            </a:extLst>
          </p:cNvPr>
          <p:cNvSpPr/>
          <p:nvPr/>
        </p:nvSpPr>
        <p:spPr>
          <a:xfrm rot="2700000">
            <a:off x="3924326" y="4530302"/>
            <a:ext cx="550015" cy="13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CAA7C5-38E2-B95F-D0F3-5B23A992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191" y="1694510"/>
            <a:ext cx="3448990" cy="34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2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559EEC0D-55A7-AA52-5565-A1AD34A3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Discretization and Analysis packages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48860813-BEAE-F5FC-2EEA-C669F959D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Utility tools for Automatic differentiation and or graph-based field dependency manager</a:t>
            </a:r>
          </a:p>
          <a:p>
            <a:r>
              <a:rPr lang="en-US" dirty="0"/>
              <a:t>Mesh tools (generation, storage, adaptation, level-sets)</a:t>
            </a:r>
          </a:p>
          <a:p>
            <a:r>
              <a:rPr lang="en-US" dirty="0" err="1"/>
              <a:t>Discretizations</a:t>
            </a:r>
            <a:r>
              <a:rPr lang="en-US" dirty="0"/>
              <a:t> (mostly finite elements, but also finite volume and mesh-free methods)</a:t>
            </a:r>
          </a:p>
          <a:p>
            <a:r>
              <a:rPr lang="en-US" dirty="0"/>
              <a:t>Time integrators</a:t>
            </a:r>
          </a:p>
          <a:p>
            <a:r>
              <a:rPr lang="en-US" dirty="0"/>
              <a:t>Analysis tools (sensitivities, numerical optimization, uncertainty quantifications)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C7A48-81A8-AF33-49B6-E1E2EAD3B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8E731-B9BA-03B6-7ED2-70959F82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26" y="5920561"/>
            <a:ext cx="3307566" cy="69941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ECC7B2-98E2-A9E0-DCCA-60468DB31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9241" y="5984812"/>
            <a:ext cx="2004759" cy="581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55B93-5CBF-99F7-52E5-C2FB8B494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700" y="6002192"/>
            <a:ext cx="1600200" cy="5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35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E07A-4BB1-2C03-57B0-A3FBB0C57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D830-7658-FC0A-F179-0EED4D78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51" y="437652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99E2F6B1-B459-BDF6-783C-07EA0DBE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67" y="201230"/>
            <a:ext cx="10058400" cy="570225"/>
          </a:xfrm>
        </p:spPr>
        <p:txBody>
          <a:bodyPr/>
          <a:lstStyle/>
          <a:p>
            <a:r>
              <a:rPr lang="en-US" dirty="0"/>
              <a:t>Adopting Trilinos tools in Finite Element applications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9244AD9-E6A1-6F19-85D9-A9C0F993E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019688"/>
              </p:ext>
            </p:extLst>
          </p:nvPr>
        </p:nvGraphicFramePr>
        <p:xfrm>
          <a:off x="717467" y="1047750"/>
          <a:ext cx="10521951" cy="503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7317">
                  <a:extLst>
                    <a:ext uri="{9D8B030D-6E8A-4147-A177-3AD203B41FA5}">
                      <a16:colId xmlns:a16="http://schemas.microsoft.com/office/drawing/2014/main" val="725396498"/>
                    </a:ext>
                  </a:extLst>
                </a:gridCol>
                <a:gridCol w="3297958">
                  <a:extLst>
                    <a:ext uri="{9D8B030D-6E8A-4147-A177-3AD203B41FA5}">
                      <a16:colId xmlns:a16="http://schemas.microsoft.com/office/drawing/2014/main" val="3834821532"/>
                    </a:ext>
                  </a:extLst>
                </a:gridCol>
                <a:gridCol w="3716676">
                  <a:extLst>
                    <a:ext uri="{9D8B030D-6E8A-4147-A177-3AD203B41FA5}">
                      <a16:colId xmlns:a16="http://schemas.microsoft.com/office/drawing/2014/main" val="9370"/>
                    </a:ext>
                  </a:extLst>
                </a:gridCol>
              </a:tblGrid>
              <a:tr h="341081">
                <a:tc>
                  <a:txBody>
                    <a:bodyPr/>
                    <a:lstStyle/>
                    <a:p>
                      <a:r>
                        <a:rPr lang="en-US" dirty="0"/>
                        <a:t>Your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can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649672"/>
                  </a:ext>
                </a:extLst>
              </a:tr>
              <a:tr h="1196340">
                <a:tc>
                  <a:txBody>
                    <a:bodyPr/>
                    <a:lstStyle/>
                    <a:p>
                      <a:r>
                        <a:rPr lang="en-US" dirty="0"/>
                        <a:t>I’d like to add advanced capabilities to my application with not-too-intrusive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Intrepid2 w/ </a:t>
                      </a:r>
                      <a:r>
                        <a:rPr lang="en-US" sz="1600" b="1" dirty="0" err="1"/>
                        <a:t>Dof</a:t>
                      </a:r>
                      <a:r>
                        <a:rPr lang="en-US" sz="1600" b="1" dirty="0"/>
                        <a:t> Manager, </a:t>
                      </a:r>
                      <a:br>
                        <a:rPr lang="en-US" sz="1600" b="1" dirty="0"/>
                      </a:br>
                      <a:br>
                        <a:rPr lang="en-US" sz="1600" b="1" dirty="0"/>
                      </a:br>
                      <a:r>
                        <a:rPr lang="en-US" sz="1600" b="1" dirty="0"/>
                        <a:t>(</a:t>
                      </a:r>
                      <a:r>
                        <a:rPr lang="en-US" sz="1600" b="1" dirty="0" err="1"/>
                        <a:t>py</a:t>
                      </a:r>
                      <a:r>
                        <a:rPr lang="en-US" sz="1600" b="1" dirty="0"/>
                        <a:t>)ROL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Approach used by</a:t>
                      </a:r>
                      <a:br>
                        <a:rPr lang="en-US" sz="1600" dirty="0"/>
                      </a:br>
                      <a:r>
                        <a:rPr lang="en-US" sz="1600" i="1" dirty="0"/>
                        <a:t>Camellia, Sierra, Plato</a:t>
                      </a:r>
                      <a:r>
                        <a:rPr lang="en-US" sz="1600" dirty="0"/>
                        <a:t>, .. </a:t>
                      </a:r>
                      <a:br>
                        <a:rPr lang="en-US" sz="1600" dirty="0"/>
                      </a:br>
                      <a:br>
                        <a:rPr lang="en-US" sz="1600" dirty="0"/>
                      </a:br>
                      <a:r>
                        <a:rPr lang="en-US" sz="1600" dirty="0"/>
                        <a:t>Easy to interface w/ (</a:t>
                      </a:r>
                      <a:r>
                        <a:rPr lang="en-US" sz="1600" dirty="0" err="1"/>
                        <a:t>py</a:t>
                      </a:r>
                      <a:r>
                        <a:rPr lang="en-US" sz="1600" dirty="0"/>
                        <a:t>)ROL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953781"/>
                  </a:ext>
                </a:extLst>
              </a:tr>
              <a:tr h="1010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 like the Trilinos model evaluator concept and AD.</a:t>
                      </a:r>
                      <a:br>
                        <a:rPr lang="en-US" dirty="0"/>
                      </a:br>
                      <a:r>
                        <a:rPr lang="en-US" dirty="0"/>
                        <a:t>I’m happy to restructure my application.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Intrepid2, </a:t>
                      </a:r>
                      <a:r>
                        <a:rPr lang="en-US" sz="1600" b="1" dirty="0" err="1"/>
                        <a:t>Sacado</a:t>
                      </a:r>
                      <a:r>
                        <a:rPr lang="en-US" sz="1600" b="1" dirty="0"/>
                        <a:t>,</a:t>
                      </a:r>
                      <a:br>
                        <a:rPr lang="en-US" sz="1600" b="1" dirty="0"/>
                      </a:br>
                      <a:r>
                        <a:rPr lang="en-US" sz="1600" b="1" dirty="0"/>
                        <a:t>Phalanx, Tempus</a:t>
                      </a:r>
                      <a:br>
                        <a:rPr lang="en-US" sz="1600" b="1" dirty="0"/>
                      </a:br>
                      <a:br>
                        <a:rPr lang="en-US" sz="1600" b="1" dirty="0"/>
                      </a:br>
                      <a:r>
                        <a:rPr lang="en-US" sz="1600" b="1" dirty="0"/>
                        <a:t>(</a:t>
                      </a:r>
                      <a:r>
                        <a:rPr lang="en-US" sz="1600" b="1" dirty="0" err="1"/>
                        <a:t>Py</a:t>
                      </a:r>
                      <a:r>
                        <a:rPr lang="en-US" sz="1600" b="1" dirty="0"/>
                        <a:t>)ROL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Approach used by </a:t>
                      </a:r>
                      <a:r>
                        <a:rPr lang="en-US" sz="1600" i="1" dirty="0"/>
                        <a:t>Albany</a:t>
                      </a:r>
                    </a:p>
                    <a:p>
                      <a:br>
                        <a:rPr lang="en-US" dirty="0"/>
                      </a:br>
                      <a:r>
                        <a:rPr lang="en-US" sz="1600" dirty="0"/>
                        <a:t>Application in charge of mesh, assembly, solvers.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9833"/>
                  </a:ext>
                </a:extLst>
              </a:tr>
              <a:tr h="20090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 love everything Trilinos, </a:t>
                      </a:r>
                      <a:br>
                        <a:rPr lang="en-US" dirty="0"/>
                      </a:br>
                      <a:r>
                        <a:rPr lang="en-US" dirty="0"/>
                        <a:t>I’m starting from scratch.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Panzer</a:t>
                      </a:r>
                      <a:br>
                        <a:rPr lang="en-US" b="1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Panzer provides Mesh I/O, space and time discretization, linear and nonlinear solvers, </a:t>
                      </a:r>
                      <a:r>
                        <a:rPr lang="en-US" sz="1600" dirty="0" err="1"/>
                        <a:t>sensitivieties</a:t>
                      </a:r>
                      <a:r>
                        <a:rPr lang="en-US" sz="1600" dirty="0"/>
                        <a:t> and optimization solvers</a:t>
                      </a:r>
                      <a:br>
                        <a:rPr lang="en-US" sz="1600" dirty="0"/>
                      </a:br>
                      <a:br>
                        <a:rPr lang="en-US" sz="1600" dirty="0"/>
                      </a:br>
                      <a:r>
                        <a:rPr lang="en-US" sz="1600" i="1" dirty="0" err="1"/>
                        <a:t>Drekar</a:t>
                      </a:r>
                      <a:r>
                        <a:rPr lang="en-US" sz="1600" dirty="0"/>
                        <a:t>, </a:t>
                      </a:r>
                      <a:r>
                        <a:rPr lang="en-US" sz="1600" i="1" dirty="0"/>
                        <a:t>Empire</a:t>
                      </a:r>
                      <a:r>
                        <a:rPr lang="en-US" sz="1600" dirty="0"/>
                        <a:t> use this approach.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25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22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EC3B-8C1C-BE58-A5E0-B23BD487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 list of contributors and sponsor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B3A1-4837-BB17-C837-ECB34AAC1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032859"/>
            <a:ext cx="1827212" cy="53806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Contributors:</a:t>
            </a:r>
            <a:br>
              <a:rPr lang="en-US" sz="1600" b="1" dirty="0"/>
            </a:br>
            <a:br>
              <a:rPr lang="en-US" sz="1600" dirty="0"/>
            </a:br>
            <a:r>
              <a:rPr lang="en-US" sz="1600" dirty="0"/>
              <a:t>Ross Bartlett,</a:t>
            </a:r>
            <a:br>
              <a:rPr lang="en-US" sz="1600" dirty="0"/>
            </a:br>
            <a:r>
              <a:rPr lang="en-US" sz="1600" dirty="0"/>
              <a:t>Pavel, Bochev,</a:t>
            </a:r>
            <a:br>
              <a:rPr lang="en-US" sz="1600" dirty="0"/>
            </a:br>
            <a:r>
              <a:rPr lang="en-US" sz="1600" dirty="0"/>
              <a:t>Brian Carnes,</a:t>
            </a:r>
            <a:br>
              <a:rPr lang="en-US" sz="1600" dirty="0"/>
            </a:br>
            <a:r>
              <a:rPr lang="en-US" sz="1600" dirty="0"/>
              <a:t>Eric Cyr,</a:t>
            </a:r>
            <a:br>
              <a:rPr lang="en-US" sz="1600" dirty="0"/>
            </a:br>
            <a:r>
              <a:rPr lang="en-US" sz="1600" dirty="0"/>
              <a:t>Carter Edward,</a:t>
            </a:r>
            <a:br>
              <a:rPr lang="en-US" sz="1600" dirty="0"/>
            </a:br>
            <a:r>
              <a:rPr lang="en-US" sz="1600" dirty="0"/>
              <a:t>Nathan </a:t>
            </a:r>
            <a:r>
              <a:rPr lang="en-US" sz="1600" dirty="0" err="1"/>
              <a:t>Ellingwood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Christian Glusa,</a:t>
            </a:r>
            <a:br>
              <a:rPr lang="en-US" sz="1600" dirty="0"/>
            </a:br>
            <a:r>
              <a:rPr lang="en-US" sz="1600" dirty="0" err="1"/>
              <a:t>Kyngjoo</a:t>
            </a:r>
            <a:r>
              <a:rPr lang="en-US" sz="1600" dirty="0"/>
              <a:t> Kim,</a:t>
            </a:r>
            <a:br>
              <a:rPr lang="en-US" sz="1600" dirty="0"/>
            </a:br>
            <a:r>
              <a:rPr lang="en-US" sz="1600" dirty="0"/>
              <a:t>Drew </a:t>
            </a:r>
            <a:r>
              <a:rPr lang="en-US" sz="1600" dirty="0" err="1"/>
              <a:t>Kouri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Paul Kuberry</a:t>
            </a:r>
            <a:br>
              <a:rPr lang="en-US" sz="1600" dirty="0"/>
            </a:br>
            <a:r>
              <a:rPr lang="en-US" sz="1600" dirty="0"/>
              <a:t>Kim Liegeois,</a:t>
            </a:r>
            <a:br>
              <a:rPr lang="en-US" sz="1600" dirty="0"/>
            </a:br>
            <a:r>
              <a:rPr lang="en-US" sz="1600" dirty="0"/>
              <a:t>David Noble,</a:t>
            </a:r>
            <a:br>
              <a:rPr lang="en-US" sz="1600" dirty="0"/>
            </a:br>
            <a:r>
              <a:rPr lang="en-US" sz="1600" dirty="0"/>
              <a:t>Roger Pawlowski,</a:t>
            </a:r>
            <a:br>
              <a:rPr lang="en-US" sz="1600" dirty="0"/>
            </a:br>
            <a:r>
              <a:rPr lang="en-US" sz="1600" dirty="0"/>
              <a:t>Mauro Perego,</a:t>
            </a:r>
            <a:br>
              <a:rPr lang="en-US" sz="1600" dirty="0"/>
            </a:br>
            <a:r>
              <a:rPr lang="en-US" sz="1600" dirty="0"/>
              <a:t>Kara Peterson,</a:t>
            </a:r>
            <a:br>
              <a:rPr lang="en-US" sz="1600" dirty="0"/>
            </a:br>
            <a:r>
              <a:rPr lang="en-US" sz="1600" dirty="0"/>
              <a:t>Eric Phipps,</a:t>
            </a:r>
            <a:br>
              <a:rPr lang="en-US" sz="1600" dirty="0"/>
            </a:br>
            <a:r>
              <a:rPr lang="en-US" sz="1600" dirty="0"/>
              <a:t>Curt Ober,</a:t>
            </a:r>
            <a:br>
              <a:rPr lang="en-US" sz="1600" dirty="0"/>
            </a:br>
            <a:r>
              <a:rPr lang="en-US" sz="1600" dirty="0"/>
              <a:t>Denis Ridzal,</a:t>
            </a:r>
            <a:br>
              <a:rPr lang="en-US" sz="1600" dirty="0"/>
            </a:b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A94C1-2E6A-3841-8156-1656FE3D2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1BBF5-CD9D-58B2-A23E-44702025A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317" y="3234648"/>
            <a:ext cx="1283809" cy="591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B6F5F7-A535-C449-AFD1-4792722DE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462" y="3344821"/>
            <a:ext cx="1269789" cy="37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7BBAF-B51B-D00C-1C33-48CEBEFB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326" y="1885910"/>
            <a:ext cx="1710631" cy="779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4A67C8-A02D-407D-3FD3-C56B8A041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475" y="3383711"/>
            <a:ext cx="2155134" cy="382199"/>
          </a:xfrm>
          <a:prstGeom prst="rect">
            <a:avLst/>
          </a:prstGeom>
        </p:spPr>
      </p:pic>
      <p:pic>
        <p:nvPicPr>
          <p:cNvPr id="5122" name="Picture 2" descr="ASC Newsletter | Volume 4, Issue 2 ...">
            <a:extLst>
              <a:ext uri="{FF2B5EF4-FFF2-40B4-BE49-F238E27FC236}">
                <a16:creationId xmlns:a16="http://schemas.microsoft.com/office/drawing/2014/main" id="{6274CFB2-68FE-563A-4CC0-4C17085A7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659" y="2002651"/>
            <a:ext cx="1827212" cy="67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414174-C73C-9BD8-4C29-62A5D99C3A16}"/>
              </a:ext>
            </a:extLst>
          </p:cNvPr>
          <p:cNvSpPr txBox="1"/>
          <p:nvPr/>
        </p:nvSpPr>
        <p:spPr>
          <a:xfrm>
            <a:off x="5183957" y="103285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Sponsors: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3B768E-47EC-0BBB-0711-C83F0025DD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65" t="24779" r="5674" b="61143"/>
          <a:stretch/>
        </p:blipFill>
        <p:spPr>
          <a:xfrm>
            <a:off x="6977215" y="4433861"/>
            <a:ext cx="2686050" cy="53220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31A328-2259-F5B0-493F-6B2C84817D86}"/>
              </a:ext>
            </a:extLst>
          </p:cNvPr>
          <p:cNvSpPr txBox="1">
            <a:spLocks/>
          </p:cNvSpPr>
          <p:nvPr/>
        </p:nvSpPr>
        <p:spPr>
          <a:xfrm>
            <a:off x="2259181" y="1032859"/>
            <a:ext cx="1827212" cy="55871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 sz="1600" b="1" dirty="0"/>
            </a:br>
            <a:br>
              <a:rPr lang="en-US" sz="1600" dirty="0"/>
            </a:br>
            <a:r>
              <a:rPr lang="en-US" sz="1600" dirty="0"/>
              <a:t>Nathan Roberts,</a:t>
            </a:r>
            <a:br>
              <a:rPr lang="en-US" sz="1600" dirty="0"/>
            </a:br>
            <a:r>
              <a:rPr lang="en-US" sz="1600" dirty="0"/>
              <a:t>Andy Salinger,</a:t>
            </a:r>
            <a:br>
              <a:rPr lang="en-US" sz="1600" dirty="0"/>
            </a:br>
            <a:r>
              <a:rPr lang="en-US" sz="1600" dirty="0"/>
              <a:t>Chris Siefert,</a:t>
            </a:r>
            <a:br>
              <a:rPr lang="en-US" sz="1600" dirty="0"/>
            </a:br>
            <a:r>
              <a:rPr lang="en-US" sz="1600" dirty="0"/>
              <a:t>Irina Tezaur,</a:t>
            </a:r>
            <a:br>
              <a:rPr lang="en-US" sz="1600" dirty="0"/>
            </a:br>
            <a:r>
              <a:rPr lang="en-US" sz="1600" dirty="0"/>
              <a:t>Greg Von </a:t>
            </a:r>
            <a:r>
              <a:rPr lang="en-US" sz="1600" dirty="0" err="1"/>
              <a:t>Winckel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/>
              <a:t>Alan Williams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8985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559EEC0D-55A7-AA52-5565-A1AD34A3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Discretization and Analysis packages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C7A48-81A8-AF33-49B6-E1E2EAD3B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E503B1-A7B1-7290-1531-E18AC918D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24828"/>
              </p:ext>
            </p:extLst>
          </p:nvPr>
        </p:nvGraphicFramePr>
        <p:xfrm>
          <a:off x="336884" y="1097800"/>
          <a:ext cx="10683824" cy="537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575">
                  <a:extLst>
                    <a:ext uri="{9D8B030D-6E8A-4147-A177-3AD203B41FA5}">
                      <a16:colId xmlns:a16="http://schemas.microsoft.com/office/drawing/2014/main" val="3203806360"/>
                    </a:ext>
                  </a:extLst>
                </a:gridCol>
                <a:gridCol w="1748362">
                  <a:extLst>
                    <a:ext uri="{9D8B030D-6E8A-4147-A177-3AD203B41FA5}">
                      <a16:colId xmlns:a16="http://schemas.microsoft.com/office/drawing/2014/main" val="581979685"/>
                    </a:ext>
                  </a:extLst>
                </a:gridCol>
                <a:gridCol w="3849887">
                  <a:extLst>
                    <a:ext uri="{9D8B030D-6E8A-4147-A177-3AD203B41FA5}">
                      <a16:colId xmlns:a16="http://schemas.microsoft.com/office/drawing/2014/main" val="2009513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b="0" dirty="0"/>
                        <a:t>Utilities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46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Automatic differentiation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Sacado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Eric Phipps &lt;</a:t>
                      </a:r>
                      <a:r>
                        <a:rPr lang="en-US" sz="1400" dirty="0"/>
                        <a:t>etphipp@sandia.gov&gt;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53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Graph-based field dependency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Phalanx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Roger Pawlowski </a:t>
                      </a:r>
                      <a:r>
                        <a:rPr lang="en-US" sz="1400" dirty="0"/>
                        <a:t>&lt;rppawlo@sandia.gov&gt;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59081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Mesh tools</a:t>
                      </a:r>
                    </a:p>
                  </a:txBody>
                  <a:tcPr>
                    <a:solidFill>
                      <a:srgbClr val="00AC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55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Mesh 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Alan Williams </a:t>
                      </a:r>
                      <a:r>
                        <a:rPr lang="en-US" sz="1400" dirty="0"/>
                        <a:t>&lt;william@sandia.gov&gt;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13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Level set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Krino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David Noble </a:t>
                      </a:r>
                      <a:r>
                        <a:rPr lang="en-US" sz="1400" dirty="0"/>
                        <a:t>&lt;drnoble@sandia.gov&gt;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78225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Spatial and temporal </a:t>
                      </a:r>
                      <a:r>
                        <a:rPr lang="en-US" sz="18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discretizations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AC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Particle-based discretization and data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Paul Kuberry &lt;pakuber@sandia.gov&gt;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84736"/>
                  </a:ext>
                </a:extLst>
              </a:tr>
              <a:tr h="238507">
                <a:tc>
                  <a:txBody>
                    <a:bodyPr/>
                    <a:lstStyle/>
                    <a:p>
                      <a:r>
                        <a:rPr lang="en-US" dirty="0"/>
                        <a:t>Local finite element discretization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Intrepid2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Perego Mauro &lt;</a:t>
                      </a:r>
                      <a:r>
                        <a:rPr lang="en-US" sz="1400" dirty="0"/>
                        <a:t>mperego@sandia.gov&gt;</a:t>
                      </a:r>
                      <a:br>
                        <a:rPr lang="en-US" sz="1400" dirty="0"/>
                      </a:br>
                      <a:r>
                        <a:rPr lang="en-US" sz="1600" dirty="0"/>
                        <a:t>Nathan Roberts </a:t>
                      </a:r>
                      <a:r>
                        <a:rPr lang="en-US" sz="1400" dirty="0"/>
                        <a:t>&lt;nvrober@sandia.gov&gt;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234650"/>
                  </a:ext>
                </a:extLst>
              </a:tr>
              <a:tr h="2385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Curt Ober &lt;ccober@sandia.gov&gt;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386576"/>
                  </a:ext>
                </a:extLst>
              </a:tr>
              <a:tr h="238507">
                <a:tc>
                  <a:txBody>
                    <a:bodyPr/>
                    <a:lstStyle/>
                    <a:p>
                      <a:r>
                        <a:rPr lang="en-US" dirty="0"/>
                        <a:t>Finite element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600" dirty="0"/>
                        <a:t>Roger Pawlowski </a:t>
                      </a:r>
                      <a:r>
                        <a:rPr lang="pl-PL" sz="1400" dirty="0"/>
                        <a:t>&lt;rppawlo@sandia.gov&gt;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62285"/>
                  </a:ext>
                </a:extLst>
              </a:tr>
              <a:tr h="238507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Analysis tools</a:t>
                      </a:r>
                    </a:p>
                  </a:txBody>
                  <a:tcPr>
                    <a:solidFill>
                      <a:srgbClr val="00AC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905047"/>
                  </a:ext>
                </a:extLst>
              </a:tr>
              <a:tr h="238507">
                <a:tc>
                  <a:txBody>
                    <a:bodyPr/>
                    <a:lstStyle/>
                    <a:p>
                      <a:r>
                        <a:rPr lang="en-US" dirty="0"/>
                        <a:t>Uncertainty Quantification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Stokhos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B1B1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Eric Phipps &lt;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B1B1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etphipp@sandia.gov&gt;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B1B1B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385247"/>
                  </a:ext>
                </a:extLst>
              </a:tr>
              <a:tr h="238507">
                <a:tc>
                  <a:txBody>
                    <a:bodyPr/>
                    <a:lstStyle/>
                    <a:p>
                      <a:r>
                        <a:rPr lang="en-US" dirty="0"/>
                        <a:t>Constrained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Denis Ridzal </a:t>
                      </a:r>
                      <a:r>
                        <a:rPr lang="en-US" sz="1400" dirty="0"/>
                        <a:t>&lt;dridzal@sandia.gov&gt;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630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76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9369D5-AF45-0DCA-0673-18895A926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8A436-6B4D-B5D5-BC24-7E4A74CEDEE7}"/>
              </a:ext>
            </a:extLst>
          </p:cNvPr>
          <p:cNvSpPr txBox="1"/>
          <p:nvPr/>
        </p:nvSpPr>
        <p:spPr>
          <a:xfrm>
            <a:off x="288757" y="5284609"/>
            <a:ext cx="40907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i="1" dirty="0"/>
              <a:t>Ice-sheet modeling team:</a:t>
            </a:r>
            <a:br>
              <a:rPr lang="en-US" dirty="0"/>
            </a:br>
            <a:r>
              <a:rPr lang="en-US" sz="1600" dirty="0"/>
              <a:t>L. Bertagna, M. Carlson, K. Liegeois, J. Hu, M. Perego, J. Watkins, A. Salinger, </a:t>
            </a:r>
            <a:br>
              <a:rPr lang="en-US" sz="1600" dirty="0"/>
            </a:br>
            <a:r>
              <a:rPr lang="en-US" sz="1600" dirty="0"/>
              <a:t>I. Tezaur, R. Tuminaro </a:t>
            </a:r>
            <a:r>
              <a:rPr lang="en-US" sz="1600" dirty="0">
                <a:solidFill>
                  <a:srgbClr val="00ACCF"/>
                </a:solidFill>
              </a:rPr>
              <a:t>- Sandia</a:t>
            </a:r>
            <a:br>
              <a:rPr lang="en-US" sz="1600" dirty="0"/>
            </a:br>
            <a:r>
              <a:rPr lang="en-US" sz="1600" dirty="0"/>
              <a:t>T. Hillebrand, M. Hoffman, S. Price </a:t>
            </a:r>
            <a:r>
              <a:rPr lang="en-US" sz="1600" dirty="0">
                <a:solidFill>
                  <a:srgbClr val="00ACCF"/>
                </a:solidFill>
              </a:rPr>
              <a:t>- LANL</a:t>
            </a:r>
            <a:endParaRPr lang="en-US" dirty="0">
              <a:solidFill>
                <a:srgbClr val="00ACCF"/>
              </a:solidFill>
            </a:endParaRPr>
          </a:p>
        </p:txBody>
      </p:sp>
      <p:pic>
        <p:nvPicPr>
          <p:cNvPr id="5" name="exp13-5yr">
            <a:hlinkClick r:id="" action="ppaction://media"/>
            <a:extLst>
              <a:ext uri="{FF2B5EF4-FFF2-40B4-BE49-F238E27FC236}">
                <a16:creationId xmlns:a16="http://schemas.microsoft.com/office/drawing/2014/main" id="{BA226FE3-B3DC-8D64-1923-B0CBA09C4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541" t="20492" r="6997" b="20043"/>
          <a:stretch/>
        </p:blipFill>
        <p:spPr>
          <a:xfrm>
            <a:off x="4178263" y="2209073"/>
            <a:ext cx="3835474" cy="2410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55B0C3-069D-0518-4817-BA4B41EBB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7202" y="776833"/>
            <a:ext cx="5032638" cy="104218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0C2D4E"/>
                </a:solidFill>
              </a:rPr>
              <a:t>Trilinos showcase </a:t>
            </a:r>
            <a:r>
              <a:rPr lang="en-US" sz="2400" dirty="0" err="1">
                <a:solidFill>
                  <a:srgbClr val="0C2D4E"/>
                </a:solidFill>
              </a:rPr>
              <a:t>vIA</a:t>
            </a:r>
            <a:br>
              <a:rPr lang="en-US" sz="2400" dirty="0">
                <a:solidFill>
                  <a:srgbClr val="0C2D4E"/>
                </a:solidFill>
              </a:rPr>
            </a:br>
            <a:r>
              <a:rPr lang="en-US" sz="2400" dirty="0">
                <a:solidFill>
                  <a:srgbClr val="0C2D4E"/>
                </a:solidFill>
              </a:rPr>
              <a:t>      ice-Sheet Modeling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0CA194-04B1-098D-2E97-C60E44A344A3}"/>
              </a:ext>
            </a:extLst>
          </p:cNvPr>
          <p:cNvSpPr/>
          <p:nvPr/>
        </p:nvSpPr>
        <p:spPr>
          <a:xfrm rot="18900000">
            <a:off x="3960108" y="2156568"/>
            <a:ext cx="550015" cy="13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43B12-6FD9-CD58-0371-7F29E856BFBF}"/>
              </a:ext>
            </a:extLst>
          </p:cNvPr>
          <p:cNvSpPr/>
          <p:nvPr/>
        </p:nvSpPr>
        <p:spPr>
          <a:xfrm rot="18900000">
            <a:off x="7754633" y="4493598"/>
            <a:ext cx="550015" cy="13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4278B2-104A-9AD4-8C94-71FD08820FBF}"/>
              </a:ext>
            </a:extLst>
          </p:cNvPr>
          <p:cNvSpPr/>
          <p:nvPr/>
        </p:nvSpPr>
        <p:spPr>
          <a:xfrm rot="2700000">
            <a:off x="7709707" y="2185153"/>
            <a:ext cx="550015" cy="13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A91580-3036-F45E-70DF-2235CB9D4564}"/>
              </a:ext>
            </a:extLst>
          </p:cNvPr>
          <p:cNvSpPr/>
          <p:nvPr/>
        </p:nvSpPr>
        <p:spPr>
          <a:xfrm rot="2700000">
            <a:off x="3924326" y="4530302"/>
            <a:ext cx="550015" cy="13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8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Software: MPAS-Albany Land Ice model (MALI)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F3395-9C2F-4769-8245-0A011F19155E}"/>
              </a:ext>
            </a:extLst>
          </p:cNvPr>
          <p:cNvSpPr/>
          <p:nvPr/>
        </p:nvSpPr>
        <p:spPr>
          <a:xfrm>
            <a:off x="352326" y="5358090"/>
            <a:ext cx="669615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/>
              <a:t>References:</a:t>
            </a:r>
            <a:br>
              <a:rPr lang="en-US" sz="1400" b="1" i="1" dirty="0"/>
            </a:br>
            <a:r>
              <a:rPr lang="en-US" sz="1200" i="1" dirty="0"/>
              <a:t>1. Watkins et al., IJHPCA, 2023</a:t>
            </a:r>
            <a:br>
              <a:rPr lang="en-US" sz="1200" i="1" dirty="0"/>
            </a:br>
            <a:r>
              <a:rPr lang="en-US" sz="1200" i="1" dirty="0"/>
              <a:t>2. Hoffman et al. GMD, 2018</a:t>
            </a:r>
          </a:p>
          <a:p>
            <a:r>
              <a:rPr lang="en-US" sz="1200" i="1" dirty="0"/>
              <a:t>3. Tuminaro, Perego, Tezaur, Salinger, Price, SISC, 2016.</a:t>
            </a:r>
          </a:p>
          <a:p>
            <a:r>
              <a:rPr lang="it-IT" sz="1200" i="1" dirty="0"/>
              <a:t>4. Tezaur, Perego, Salinger, Tuminaro, Price, Hoffman, GMD</a:t>
            </a:r>
            <a:r>
              <a:rPr lang="it-IT" sz="1200" dirty="0"/>
              <a:t>, 2015</a:t>
            </a:r>
          </a:p>
          <a:p>
            <a:r>
              <a:rPr lang="en-US" sz="1200" i="1" dirty="0"/>
              <a:t>5. </a:t>
            </a:r>
            <a:r>
              <a:rPr lang="pl-PL" sz="1200" i="1" dirty="0"/>
              <a:t>Perego, Price, Stadler, </a:t>
            </a:r>
            <a:r>
              <a:rPr lang="pl-PL" sz="1200" dirty="0"/>
              <a:t>JGR, 2014</a:t>
            </a:r>
            <a:endParaRPr lang="en-US" sz="1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D4F2F1-EC7B-1726-77CA-B5FC3ABDD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0513"/>
              </p:ext>
            </p:extLst>
          </p:nvPr>
        </p:nvGraphicFramePr>
        <p:xfrm>
          <a:off x="392869" y="1077068"/>
          <a:ext cx="5701561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55261">
                  <a:extLst>
                    <a:ext uri="{9D8B030D-6E8A-4147-A177-3AD203B41FA5}">
                      <a16:colId xmlns:a16="http://schemas.microsoft.com/office/drawing/2014/main" val="3222479727"/>
                    </a:ext>
                  </a:extLst>
                </a:gridCol>
                <a:gridCol w="2546300">
                  <a:extLst>
                    <a:ext uri="{9D8B030D-6E8A-4147-A177-3AD203B41FA5}">
                      <a16:colId xmlns:a16="http://schemas.microsoft.com/office/drawing/2014/main" val="840958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CAPABILITY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SOFTWARE TOOLS</a:t>
                      </a:r>
                      <a:endParaRPr lang="en-US" b="1" dirty="0">
                        <a:solidFill>
                          <a:srgbClr val="00006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1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Finite Elements ice-sheet solver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Albany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80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Constrained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Nonlinear 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7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Time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Tempus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9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+mn-lt"/>
                        </a:rPr>
                        <a:t>Krylov</a:t>
                      </a:r>
                      <a:r>
                        <a:rPr lang="en-US" sz="1600">
                          <a:latin typeface="+mn-lt"/>
                        </a:rPr>
                        <a:t> linear solvers/</a:t>
                      </a:r>
                      <a:r>
                        <a:rPr lang="en-US" sz="1600" err="1">
                          <a:latin typeface="+mn-lt"/>
                        </a:rPr>
                        <a:t>Prec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Belos</a:t>
                      </a:r>
                      <a:r>
                        <a:rPr lang="en-US" sz="1600" dirty="0">
                          <a:latin typeface="+mn-lt"/>
                        </a:rPr>
                        <a:t>/</a:t>
                      </a:r>
                      <a:r>
                        <a:rPr lang="en-US" sz="1600" dirty="0" err="1">
                          <a:latin typeface="+mn-lt"/>
                        </a:rPr>
                        <a:t>MueLu</a:t>
                      </a:r>
                      <a:r>
                        <a:rPr lang="en-US" sz="1600" dirty="0">
                          <a:latin typeface="+mn-lt"/>
                        </a:rPr>
                        <a:t>,</a:t>
                      </a:r>
                      <a:r>
                        <a:rPr lang="en-US" sz="1600" baseline="0" dirty="0">
                          <a:latin typeface="+mn-lt"/>
                        </a:rPr>
                        <a:t> </a:t>
                      </a:r>
                      <a:r>
                        <a:rPr lang="en-US" sz="1600" baseline="0" dirty="0" err="1">
                          <a:latin typeface="+mn-lt"/>
                        </a:rPr>
                        <a:t>FROSch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Automatic differentiation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Sacado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Field Dependency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Phalanx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1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Global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numbering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Panzer –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Mesh 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STK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18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Nodal Finite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Intrepid2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76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0982D89-6332-2487-F22A-E9710AED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25746" y="3401428"/>
            <a:ext cx="2610815" cy="552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5FD2F-3745-4DF1-B9DC-54563914E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06" y="1360199"/>
            <a:ext cx="1081694" cy="5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Software: MPAS-Albany Land Ice model (MALI)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9774A8-EF53-3D9E-7F10-752E49F35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570993"/>
              </p:ext>
            </p:extLst>
          </p:nvPr>
        </p:nvGraphicFramePr>
        <p:xfrm>
          <a:off x="392869" y="1077068"/>
          <a:ext cx="5701561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55261">
                  <a:extLst>
                    <a:ext uri="{9D8B030D-6E8A-4147-A177-3AD203B41FA5}">
                      <a16:colId xmlns:a16="http://schemas.microsoft.com/office/drawing/2014/main" val="3222479727"/>
                    </a:ext>
                  </a:extLst>
                </a:gridCol>
                <a:gridCol w="2546300">
                  <a:extLst>
                    <a:ext uri="{9D8B030D-6E8A-4147-A177-3AD203B41FA5}">
                      <a16:colId xmlns:a16="http://schemas.microsoft.com/office/drawing/2014/main" val="840958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CAPABILITY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SOFTWARE TOOLS</a:t>
                      </a:r>
                      <a:endParaRPr lang="en-US" b="1" dirty="0">
                        <a:solidFill>
                          <a:srgbClr val="00006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1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Finite Elements ice-sheet solver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Albany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80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Constrained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Nonlinear 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7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Time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Tempus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9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+mn-lt"/>
                        </a:rPr>
                        <a:t>Krylov</a:t>
                      </a:r>
                      <a:r>
                        <a:rPr lang="en-US" sz="1600">
                          <a:latin typeface="+mn-lt"/>
                        </a:rPr>
                        <a:t> linear solvers/</a:t>
                      </a:r>
                      <a:r>
                        <a:rPr lang="en-US" sz="1600" err="1">
                          <a:latin typeface="+mn-lt"/>
                        </a:rPr>
                        <a:t>Prec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Belos</a:t>
                      </a:r>
                      <a:r>
                        <a:rPr lang="en-US" sz="1600" dirty="0">
                          <a:latin typeface="+mn-lt"/>
                        </a:rPr>
                        <a:t>/</a:t>
                      </a:r>
                      <a:r>
                        <a:rPr lang="en-US" sz="1600" dirty="0" err="1">
                          <a:latin typeface="+mn-lt"/>
                        </a:rPr>
                        <a:t>MueLu</a:t>
                      </a:r>
                      <a:r>
                        <a:rPr lang="en-US" sz="1600" dirty="0">
                          <a:latin typeface="+mn-lt"/>
                        </a:rPr>
                        <a:t>,</a:t>
                      </a:r>
                      <a:r>
                        <a:rPr lang="en-US" sz="1600" baseline="0" dirty="0">
                          <a:latin typeface="+mn-lt"/>
                        </a:rPr>
                        <a:t> </a:t>
                      </a:r>
                      <a:r>
                        <a:rPr lang="en-US" sz="1600" baseline="0" dirty="0" err="1">
                          <a:latin typeface="+mn-lt"/>
                        </a:rPr>
                        <a:t>FROSch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Automatic differentiation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Sacado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Field Dependency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Phalanx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1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Global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numbering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Panzer –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Mesh 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STK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18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Nodal Finite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Intrepid2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76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88E4533-3D25-AFC0-6ED3-327E034B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25746" y="3401428"/>
            <a:ext cx="2610815" cy="552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FD142-FADE-5B37-6496-FADC248EA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06" y="1360199"/>
            <a:ext cx="1081694" cy="564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F23821-369D-45C0-C981-6845669324E2}"/>
              </a:ext>
            </a:extLst>
          </p:cNvPr>
          <p:cNvSpPr txBox="1"/>
          <p:nvPr/>
        </p:nvSpPr>
        <p:spPr>
          <a:xfrm>
            <a:off x="7251048" y="1089570"/>
            <a:ext cx="3126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11C32"/>
                </a:solidFill>
              </a:rPr>
              <a:t>Intrepid2 </a:t>
            </a:r>
            <a:r>
              <a:rPr lang="en-US" sz="1400" dirty="0">
                <a:solidFill>
                  <a:srgbClr val="011C32"/>
                </a:solidFill>
              </a:rPr>
              <a:t>(local </a:t>
            </a:r>
            <a:r>
              <a:rPr lang="en-US" sz="1400" dirty="0" err="1">
                <a:solidFill>
                  <a:srgbClr val="011C32"/>
                </a:solidFill>
              </a:rPr>
              <a:t>discretizations</a:t>
            </a:r>
            <a:r>
              <a:rPr lang="en-US" sz="1400" dirty="0">
                <a:solidFill>
                  <a:srgbClr val="011C32"/>
                </a:solidFill>
              </a:rPr>
              <a:t>)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C87B8FD-F5CF-739F-D88B-86AAE160F34D}"/>
              </a:ext>
            </a:extLst>
          </p:cNvPr>
          <p:cNvSpPr/>
          <p:nvPr/>
        </p:nvSpPr>
        <p:spPr>
          <a:xfrm rot="5400000">
            <a:off x="139548" y="4903646"/>
            <a:ext cx="158739" cy="158458"/>
          </a:xfrm>
          <a:prstGeom prst="triangle">
            <a:avLst/>
          </a:prstGeom>
          <a:solidFill>
            <a:srgbClr val="2879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DE7E8-446C-2361-660D-E6B8793074E6}"/>
              </a:ext>
            </a:extLst>
          </p:cNvPr>
          <p:cNvSpPr txBox="1"/>
          <p:nvPr/>
        </p:nvSpPr>
        <p:spPr>
          <a:xfrm>
            <a:off x="7251048" y="1360199"/>
            <a:ext cx="4849266" cy="3389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High-order FEM bases: 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Lagrangian</a:t>
            </a:r>
            <a:r>
              <a:rPr lang="en-US" sz="1400" dirty="0"/>
              <a:t>, hierarchical, serendipity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Full De-</a:t>
            </a:r>
            <a:r>
              <a:rPr lang="en-US" sz="1400" dirty="0" err="1"/>
              <a:t>Rham</a:t>
            </a:r>
            <a:r>
              <a:rPr lang="en-US" sz="1400" dirty="0"/>
              <a:t> complex </a:t>
            </a:r>
            <a:br>
              <a:rPr lang="en-US" sz="1400" dirty="0"/>
            </a:br>
            <a:r>
              <a:rPr lang="en-US" sz="1400" dirty="0"/>
              <a:t>(HGRAD-HCURL-HDIV-HVOL)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Orientation tools for matching </a:t>
            </a:r>
            <a:r>
              <a:rPr lang="en-US" sz="1400" dirty="0" err="1"/>
              <a:t>DoFs</a:t>
            </a:r>
            <a:endParaRPr lang="en-US" sz="1400" dirty="0"/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Mappings between reference and physical elements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Quadrature rules, Cell tools (e.g., inclusion tests)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Projection tools 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kernels for integration exploiting structure:</a:t>
            </a:r>
            <a:br>
              <a:rPr lang="en-US" sz="1400" dirty="0"/>
            </a:br>
            <a:r>
              <a:rPr lang="en-US" sz="1400" dirty="0"/>
              <a:t>Tensor product, Extruded elements, Affine meshes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03A34-4AD9-F257-9808-BFC4142F14C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146482" y="5018740"/>
            <a:ext cx="5032638" cy="6792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C5178-C959-3328-E14D-63C4B7B53418}"/>
              </a:ext>
            </a:extLst>
          </p:cNvPr>
          <p:cNvSpPr txBox="1"/>
          <p:nvPr/>
        </p:nvSpPr>
        <p:spPr>
          <a:xfrm>
            <a:off x="7774449" y="5704562"/>
            <a:ext cx="735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HGRAD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9A8FE-32BA-DB47-7E92-7FCE974FDE29}"/>
              </a:ext>
            </a:extLst>
          </p:cNvPr>
          <p:cNvSpPr txBox="1"/>
          <p:nvPr/>
        </p:nvSpPr>
        <p:spPr>
          <a:xfrm>
            <a:off x="10079861" y="5701476"/>
            <a:ext cx="665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HDIV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1B8C4-ABBB-235A-F187-7DB0F5E9C47D}"/>
              </a:ext>
            </a:extLst>
          </p:cNvPr>
          <p:cNvSpPr txBox="1"/>
          <p:nvPr/>
        </p:nvSpPr>
        <p:spPr>
          <a:xfrm>
            <a:off x="8927155" y="5704562"/>
            <a:ext cx="735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HCURL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F02BC-7F8A-A71E-7E39-804F78E49AED}"/>
              </a:ext>
            </a:extLst>
          </p:cNvPr>
          <p:cNvSpPr txBox="1"/>
          <p:nvPr/>
        </p:nvSpPr>
        <p:spPr>
          <a:xfrm>
            <a:off x="11163813" y="5708381"/>
            <a:ext cx="6657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HVOL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43DE6-FB70-441F-B29D-A00F4F9BA534}"/>
              </a:ext>
            </a:extLst>
          </p:cNvPr>
          <p:cNvSpPr txBox="1"/>
          <p:nvPr/>
        </p:nvSpPr>
        <p:spPr>
          <a:xfrm>
            <a:off x="2986403" y="7047961"/>
            <a:ext cx="23503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dirty="0"/>
              <a:t>Phase-field distribution of Vlasov two-stream instability problem: Camellia simulation, courtesy of Nathan Roberts</a:t>
            </a:r>
          </a:p>
        </p:txBody>
      </p:sp>
    </p:spTree>
    <p:extLst>
      <p:ext uri="{BB962C8B-B14F-4D97-AF65-F5344CB8AC3E}">
        <p14:creationId xmlns:p14="http://schemas.microsoft.com/office/powerpoint/2010/main" val="39938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Software: MPAS-Albany Land Ice model (MALI)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9774A8-EF53-3D9E-7F10-752E49F35364}"/>
              </a:ext>
            </a:extLst>
          </p:cNvPr>
          <p:cNvGraphicFramePr>
            <a:graphicFrameLocks noGrp="1"/>
          </p:cNvGraphicFramePr>
          <p:nvPr/>
        </p:nvGraphicFramePr>
        <p:xfrm>
          <a:off x="392869" y="1077068"/>
          <a:ext cx="5701561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55261">
                  <a:extLst>
                    <a:ext uri="{9D8B030D-6E8A-4147-A177-3AD203B41FA5}">
                      <a16:colId xmlns:a16="http://schemas.microsoft.com/office/drawing/2014/main" val="3222479727"/>
                    </a:ext>
                  </a:extLst>
                </a:gridCol>
                <a:gridCol w="2546300">
                  <a:extLst>
                    <a:ext uri="{9D8B030D-6E8A-4147-A177-3AD203B41FA5}">
                      <a16:colId xmlns:a16="http://schemas.microsoft.com/office/drawing/2014/main" val="840958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CAPABILITY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SOFTWARE TOOLS</a:t>
                      </a:r>
                      <a:endParaRPr lang="en-US" b="1" dirty="0">
                        <a:solidFill>
                          <a:srgbClr val="00006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1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Finite Elements ice-sheet solver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Albany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80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Constrained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Nonlinear 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7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Time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Tempus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9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+mn-lt"/>
                        </a:rPr>
                        <a:t>Krylov</a:t>
                      </a:r>
                      <a:r>
                        <a:rPr lang="en-US" sz="1600">
                          <a:latin typeface="+mn-lt"/>
                        </a:rPr>
                        <a:t> linear solvers/</a:t>
                      </a:r>
                      <a:r>
                        <a:rPr lang="en-US" sz="1600" err="1">
                          <a:latin typeface="+mn-lt"/>
                        </a:rPr>
                        <a:t>Prec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Belos</a:t>
                      </a:r>
                      <a:r>
                        <a:rPr lang="en-US" sz="1600" dirty="0">
                          <a:latin typeface="+mn-lt"/>
                        </a:rPr>
                        <a:t>/</a:t>
                      </a:r>
                      <a:r>
                        <a:rPr lang="en-US" sz="1600" dirty="0" err="1">
                          <a:latin typeface="+mn-lt"/>
                        </a:rPr>
                        <a:t>MueLu</a:t>
                      </a:r>
                      <a:r>
                        <a:rPr lang="en-US" sz="1600" dirty="0">
                          <a:latin typeface="+mn-lt"/>
                        </a:rPr>
                        <a:t>,</a:t>
                      </a:r>
                      <a:r>
                        <a:rPr lang="en-US" sz="1600" baseline="0" dirty="0">
                          <a:latin typeface="+mn-lt"/>
                        </a:rPr>
                        <a:t> </a:t>
                      </a:r>
                      <a:r>
                        <a:rPr lang="en-US" sz="1600" baseline="0" dirty="0" err="1">
                          <a:latin typeface="+mn-lt"/>
                        </a:rPr>
                        <a:t>FROSch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Automatic differentiation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Sacado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Field Dependency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Phalanx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1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Global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numbering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Panzer –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Mesh 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STK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18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Nodal Finite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Intrepid2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76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88E4533-3D25-AFC0-6ED3-327E034B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25746" y="3401428"/>
            <a:ext cx="2610815" cy="552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FD142-FADE-5B37-6496-FADC248EA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06" y="1360199"/>
            <a:ext cx="1081694" cy="564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F23821-369D-45C0-C981-6845669324E2}"/>
              </a:ext>
            </a:extLst>
          </p:cNvPr>
          <p:cNvSpPr txBox="1"/>
          <p:nvPr/>
        </p:nvSpPr>
        <p:spPr>
          <a:xfrm>
            <a:off x="7251048" y="1089570"/>
            <a:ext cx="3126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11C32"/>
                </a:solidFill>
              </a:rPr>
              <a:t>Intrepid2 </a:t>
            </a:r>
            <a:r>
              <a:rPr lang="en-US" sz="1400" dirty="0">
                <a:solidFill>
                  <a:srgbClr val="011C32"/>
                </a:solidFill>
              </a:rPr>
              <a:t>(local </a:t>
            </a:r>
            <a:r>
              <a:rPr lang="en-US" sz="1400" dirty="0" err="1">
                <a:solidFill>
                  <a:srgbClr val="011C32"/>
                </a:solidFill>
              </a:rPr>
              <a:t>discretizations</a:t>
            </a:r>
            <a:r>
              <a:rPr lang="en-US" sz="1400" dirty="0">
                <a:solidFill>
                  <a:srgbClr val="011C32"/>
                </a:solidFill>
              </a:rPr>
              <a:t>)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C87B8FD-F5CF-739F-D88B-86AAE160F34D}"/>
              </a:ext>
            </a:extLst>
          </p:cNvPr>
          <p:cNvSpPr/>
          <p:nvPr/>
        </p:nvSpPr>
        <p:spPr>
          <a:xfrm rot="5400000">
            <a:off x="139548" y="4903646"/>
            <a:ext cx="158739" cy="158458"/>
          </a:xfrm>
          <a:prstGeom prst="triangle">
            <a:avLst/>
          </a:prstGeom>
          <a:solidFill>
            <a:srgbClr val="2879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DE7E8-446C-2361-660D-E6B8793074E6}"/>
              </a:ext>
            </a:extLst>
          </p:cNvPr>
          <p:cNvSpPr txBox="1"/>
          <p:nvPr/>
        </p:nvSpPr>
        <p:spPr>
          <a:xfrm>
            <a:off x="7251048" y="1360199"/>
            <a:ext cx="4849266" cy="3389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High-order FEM bases: 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Lagrangian</a:t>
            </a:r>
            <a:r>
              <a:rPr lang="en-US" sz="1400" dirty="0"/>
              <a:t>, hierarchical, serendipity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Full De-</a:t>
            </a:r>
            <a:r>
              <a:rPr lang="en-US" sz="1400" dirty="0" err="1"/>
              <a:t>Rham</a:t>
            </a:r>
            <a:r>
              <a:rPr lang="en-US" sz="1400" dirty="0"/>
              <a:t> complex </a:t>
            </a:r>
            <a:br>
              <a:rPr lang="en-US" sz="1400" dirty="0"/>
            </a:br>
            <a:r>
              <a:rPr lang="en-US" sz="1400" dirty="0"/>
              <a:t>(HGRAD-HCURL-HDIV-HVOL)</a:t>
            </a:r>
          </a:p>
          <a:p>
            <a:pPr marL="742950" lvl="1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Orientation tools for matching </a:t>
            </a:r>
            <a:r>
              <a:rPr lang="en-US" sz="1400" dirty="0" err="1"/>
              <a:t>DoFs</a:t>
            </a:r>
            <a:endParaRPr lang="en-US" sz="1400" dirty="0"/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Mappings between reference and physical elements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Quadrature rules, Cell tools (e.g., inclusion tests)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Projection tools 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kernels for integration exploiting structure:</a:t>
            </a:r>
            <a:br>
              <a:rPr lang="en-US" sz="1400" dirty="0"/>
            </a:br>
            <a:r>
              <a:rPr lang="en-US" sz="1400" dirty="0"/>
              <a:t>Tensor product, Extruded elements, Affine meshes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C559D1-98FE-E11B-50A3-59800583B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689" y="5195580"/>
            <a:ext cx="2631071" cy="15535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143DE6-FB70-441F-B29D-A00F4F9BA534}"/>
              </a:ext>
            </a:extLst>
          </p:cNvPr>
          <p:cNvSpPr txBox="1"/>
          <p:nvPr/>
        </p:nvSpPr>
        <p:spPr>
          <a:xfrm>
            <a:off x="2986403" y="7047961"/>
            <a:ext cx="23503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dirty="0"/>
              <a:t>Phase-field distribution of Vlasov two-stream instability problem: Camellia simulation, courtesy of Nathan Roberts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A52FE-74EC-C39D-523C-69DEDD64FC9C}"/>
              </a:ext>
            </a:extLst>
          </p:cNvPr>
          <p:cNvSpPr txBox="1"/>
          <p:nvPr/>
        </p:nvSpPr>
        <p:spPr>
          <a:xfrm>
            <a:off x="9976760" y="5972372"/>
            <a:ext cx="22152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Phase-field distribution of Vlasov two-stream instability problem: Camellia simulation, courtesy of Nathan Roberts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23CF1D-57C7-8F96-7E04-C6A498C0F011}"/>
              </a:ext>
            </a:extLst>
          </p:cNvPr>
          <p:cNvSpPr txBox="1"/>
          <p:nvPr/>
        </p:nvSpPr>
        <p:spPr>
          <a:xfrm>
            <a:off x="7304404" y="4866521"/>
            <a:ext cx="4494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u="sng" dirty="0"/>
              <a:t>Applications</a:t>
            </a:r>
            <a:r>
              <a:rPr lang="en-US" sz="1400" dirty="0"/>
              <a:t>: MHD, Vlasov, solid mechanics, etc.  </a:t>
            </a:r>
          </a:p>
        </p:txBody>
      </p:sp>
    </p:spTree>
    <p:extLst>
      <p:ext uri="{BB962C8B-B14F-4D97-AF65-F5344CB8AC3E}">
        <p14:creationId xmlns:p14="http://schemas.microsoft.com/office/powerpoint/2010/main" val="388233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Software: MPAS-Albany Land Ice model (MALI)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8" t="4990" r="34671" b="23688"/>
          <a:stretch/>
        </p:blipFill>
        <p:spPr>
          <a:xfrm>
            <a:off x="7499233" y="1379896"/>
            <a:ext cx="2879189" cy="29494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40277" y="2168210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(vertically extruded)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2A1E8-2A88-9DC5-22DF-0DD598EE9ECA}"/>
              </a:ext>
            </a:extLst>
          </p:cNvPr>
          <p:cNvSpPr txBox="1"/>
          <p:nvPr/>
        </p:nvSpPr>
        <p:spPr>
          <a:xfrm>
            <a:off x="7399308" y="4893328"/>
            <a:ext cx="38073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b="1" i="1" dirty="0">
                <a:solidFill>
                  <a:srgbClr val="011C32"/>
                </a:solidFill>
              </a:rPr>
              <a:t>Panzer </a:t>
            </a:r>
            <a:r>
              <a:rPr lang="en-US" sz="1400" b="1" i="1" dirty="0" err="1">
                <a:solidFill>
                  <a:srgbClr val="011C32"/>
                </a:solidFill>
              </a:rPr>
              <a:t>DoF</a:t>
            </a:r>
            <a:r>
              <a:rPr lang="en-US" sz="1400" b="1" i="1" dirty="0">
                <a:solidFill>
                  <a:srgbClr val="011C32"/>
                </a:solidFill>
              </a:rPr>
              <a:t> manager: </a:t>
            </a:r>
            <a:br>
              <a:rPr lang="en-US" sz="1400" b="1" i="1" dirty="0">
                <a:solidFill>
                  <a:srgbClr val="011C32"/>
                </a:solidFill>
              </a:rPr>
            </a:br>
            <a:r>
              <a:rPr lang="en-US" sz="1400" dirty="0"/>
              <a:t>Global </a:t>
            </a:r>
            <a:r>
              <a:rPr lang="en-US" sz="1400" dirty="0" err="1"/>
              <a:t>DoF</a:t>
            </a:r>
            <a:r>
              <a:rPr lang="en-US" sz="1400" dirty="0"/>
              <a:t> numbered based on local FE </a:t>
            </a:r>
            <a:r>
              <a:rPr lang="en-US" sz="1400" dirty="0" err="1"/>
              <a:t>DoFs</a:t>
            </a:r>
            <a:r>
              <a:rPr lang="en-US" sz="1400" dirty="0"/>
              <a:t>, solution fields and mesh connectivity.</a:t>
            </a:r>
            <a:br>
              <a:rPr lang="en-US" sz="1400" dirty="0"/>
            </a:br>
            <a:r>
              <a:rPr lang="en-US" sz="1400" u="sng" dirty="0"/>
              <a:t>Important</a:t>
            </a:r>
            <a:r>
              <a:rPr lang="en-US" sz="1400" dirty="0"/>
              <a:t> for Multiphysics problems with </a:t>
            </a:r>
            <a:r>
              <a:rPr lang="en-US" sz="1400" dirty="0" err="1"/>
              <a:t>nonnodal</a:t>
            </a:r>
            <a:r>
              <a:rPr lang="en-US" sz="1400" dirty="0"/>
              <a:t> FE spaces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23821-369D-45C0-C981-6845669324E2}"/>
              </a:ext>
            </a:extLst>
          </p:cNvPr>
          <p:cNvSpPr txBox="1"/>
          <p:nvPr/>
        </p:nvSpPr>
        <p:spPr>
          <a:xfrm>
            <a:off x="7450823" y="1001245"/>
            <a:ext cx="2132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011C32"/>
                </a:solidFill>
              </a:rPr>
              <a:t>STK mesh: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D9452A5-2AC1-D8C7-B6C7-8147258D4F82}"/>
              </a:ext>
            </a:extLst>
          </p:cNvPr>
          <p:cNvSpPr/>
          <p:nvPr/>
        </p:nvSpPr>
        <p:spPr>
          <a:xfrm rot="5400000">
            <a:off x="139549" y="4502301"/>
            <a:ext cx="158739" cy="158458"/>
          </a:xfrm>
          <a:prstGeom prst="triangle">
            <a:avLst/>
          </a:prstGeom>
          <a:solidFill>
            <a:srgbClr val="2879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C87B8FD-F5CF-739F-D88B-86AAE160F34D}"/>
              </a:ext>
            </a:extLst>
          </p:cNvPr>
          <p:cNvSpPr/>
          <p:nvPr/>
        </p:nvSpPr>
        <p:spPr>
          <a:xfrm rot="5400000">
            <a:off x="139549" y="4134002"/>
            <a:ext cx="158739" cy="158458"/>
          </a:xfrm>
          <a:prstGeom prst="triangle">
            <a:avLst/>
          </a:prstGeom>
          <a:solidFill>
            <a:srgbClr val="2879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FAE3CD-DB07-1654-5534-526ED6349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0513"/>
              </p:ext>
            </p:extLst>
          </p:nvPr>
        </p:nvGraphicFramePr>
        <p:xfrm>
          <a:off x="392869" y="1077068"/>
          <a:ext cx="5701561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55261">
                  <a:extLst>
                    <a:ext uri="{9D8B030D-6E8A-4147-A177-3AD203B41FA5}">
                      <a16:colId xmlns:a16="http://schemas.microsoft.com/office/drawing/2014/main" val="3222479727"/>
                    </a:ext>
                  </a:extLst>
                </a:gridCol>
                <a:gridCol w="2546300">
                  <a:extLst>
                    <a:ext uri="{9D8B030D-6E8A-4147-A177-3AD203B41FA5}">
                      <a16:colId xmlns:a16="http://schemas.microsoft.com/office/drawing/2014/main" val="840958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CAPABILITY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SOFTWARE TOOLS</a:t>
                      </a:r>
                      <a:endParaRPr lang="en-US" b="1" dirty="0">
                        <a:solidFill>
                          <a:srgbClr val="00006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1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Finite Elements ice-sheet solver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Albany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80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Constrained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Nonlinear 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7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Time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Tempus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9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+mn-lt"/>
                        </a:rPr>
                        <a:t>Krylov</a:t>
                      </a:r>
                      <a:r>
                        <a:rPr lang="en-US" sz="1600">
                          <a:latin typeface="+mn-lt"/>
                        </a:rPr>
                        <a:t> linear solvers/</a:t>
                      </a:r>
                      <a:r>
                        <a:rPr lang="en-US" sz="1600" err="1">
                          <a:latin typeface="+mn-lt"/>
                        </a:rPr>
                        <a:t>Prec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Belos</a:t>
                      </a:r>
                      <a:r>
                        <a:rPr lang="en-US" sz="1600" dirty="0">
                          <a:latin typeface="+mn-lt"/>
                        </a:rPr>
                        <a:t>/</a:t>
                      </a:r>
                      <a:r>
                        <a:rPr lang="en-US" sz="1600" dirty="0" err="1">
                          <a:latin typeface="+mn-lt"/>
                        </a:rPr>
                        <a:t>MueLu</a:t>
                      </a:r>
                      <a:r>
                        <a:rPr lang="en-US" sz="1600" dirty="0">
                          <a:latin typeface="+mn-lt"/>
                        </a:rPr>
                        <a:t>,</a:t>
                      </a:r>
                      <a:r>
                        <a:rPr lang="en-US" sz="1600" baseline="0" dirty="0">
                          <a:latin typeface="+mn-lt"/>
                        </a:rPr>
                        <a:t> </a:t>
                      </a:r>
                      <a:r>
                        <a:rPr lang="en-US" sz="1600" baseline="0" dirty="0" err="1">
                          <a:latin typeface="+mn-lt"/>
                        </a:rPr>
                        <a:t>FROSch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Automatic differentiation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Sacado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Field Dependency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Phalanx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1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Global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numbering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Panzer –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Mesh 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STK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18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Nodal Finite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Intrepid2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76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1242B73-1E6E-17C0-BCF6-D85F71F1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25746" y="3401428"/>
            <a:ext cx="2610815" cy="552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348F3-948E-4410-ADC4-870C57DE4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06" y="1360199"/>
            <a:ext cx="1081694" cy="5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Software: MPAS-Albany Land Ice model (MALI)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2A1E8-2A88-9DC5-22DF-0DD598EE9ECA}"/>
              </a:ext>
            </a:extLst>
          </p:cNvPr>
          <p:cNvSpPr txBox="1"/>
          <p:nvPr/>
        </p:nvSpPr>
        <p:spPr>
          <a:xfrm>
            <a:off x="7634441" y="1151880"/>
            <a:ext cx="384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b="1" i="1" dirty="0"/>
              <a:t>Phalanx</a:t>
            </a:r>
            <a:r>
              <a:rPr lang="en-US" sz="1600" b="1" i="1" dirty="0"/>
              <a:t>*</a:t>
            </a:r>
            <a:r>
              <a:rPr lang="en-US" sz="1400" dirty="0"/>
              <a:t> </a:t>
            </a:r>
            <a:r>
              <a:rPr lang="en-US" sz="1600" dirty="0"/>
              <a:t>Field Dependency manager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CFD735-2E54-D870-45D8-0AE7DC155DFF}"/>
                  </a:ext>
                </a:extLst>
              </p:cNvPr>
              <p:cNvSpPr txBox="1"/>
              <p:nvPr/>
            </p:nvSpPr>
            <p:spPr>
              <a:xfrm>
                <a:off x="8798155" y="4147950"/>
                <a:ext cx="381852" cy="369332"/>
              </a:xfrm>
              <a:prstGeom prst="rect">
                <a:avLst/>
              </a:prstGeom>
              <a:noFill/>
              <a:ln w="12700">
                <a:solidFill>
                  <a:srgbClr val="00ACCF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CFD735-2E54-D870-45D8-0AE7DC15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155" y="4147950"/>
                <a:ext cx="38185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ACC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3E403-2DF5-EA8C-E7F6-DDE58D78EE8A}"/>
                  </a:ext>
                </a:extLst>
              </p:cNvPr>
              <p:cNvSpPr txBox="1"/>
              <p:nvPr/>
            </p:nvSpPr>
            <p:spPr>
              <a:xfrm>
                <a:off x="9632575" y="4147949"/>
                <a:ext cx="598158" cy="369332"/>
              </a:xfrm>
              <a:prstGeom prst="rect">
                <a:avLst/>
              </a:prstGeom>
              <a:noFill/>
              <a:ln w="12700">
                <a:solidFill>
                  <a:srgbClr val="00ACCF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03E403-2DF5-EA8C-E7F6-DDE58D78E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575" y="4147949"/>
                <a:ext cx="598158" cy="369332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  <a:ln w="12700">
                <a:solidFill>
                  <a:srgbClr val="00ACC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9A126C6B-A3F8-75C7-C5ED-9223D9127882}"/>
              </a:ext>
            </a:extLst>
          </p:cNvPr>
          <p:cNvGrpSpPr/>
          <p:nvPr/>
        </p:nvGrpSpPr>
        <p:grpSpPr>
          <a:xfrm>
            <a:off x="8382386" y="3298240"/>
            <a:ext cx="797621" cy="473048"/>
            <a:chOff x="9172849" y="3452312"/>
            <a:chExt cx="797621" cy="473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B7A2CB-EC21-57ED-8015-E4331A3661EE}"/>
                    </a:ext>
                  </a:extLst>
                </p:cNvPr>
                <p:cNvSpPr txBox="1"/>
                <p:nvPr/>
              </p:nvSpPr>
              <p:spPr>
                <a:xfrm>
                  <a:off x="9172849" y="3464939"/>
                  <a:ext cx="720176" cy="4137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7B7A2CB-EC21-57ED-8015-E4331A366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2849" y="3464939"/>
                  <a:ext cx="720176" cy="413768"/>
                </a:xfrm>
                <a:prstGeom prst="rect">
                  <a:avLst/>
                </a:prstGeom>
                <a:blipFill>
                  <a:blip r:embed="rId4"/>
                  <a:stretch>
                    <a:fillRect b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CB02665-4ABD-91F4-4757-34EC2D6CCDDA}"/>
                </a:ext>
              </a:extLst>
            </p:cNvPr>
            <p:cNvSpPr/>
            <p:nvPr/>
          </p:nvSpPr>
          <p:spPr>
            <a:xfrm>
              <a:off x="9172849" y="3452312"/>
              <a:ext cx="797621" cy="473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7486301-7262-86E8-652A-0C45F91D0C39}"/>
              </a:ext>
            </a:extLst>
          </p:cNvPr>
          <p:cNvGrpSpPr/>
          <p:nvPr/>
        </p:nvGrpSpPr>
        <p:grpSpPr>
          <a:xfrm>
            <a:off x="7974761" y="2561442"/>
            <a:ext cx="797621" cy="473048"/>
            <a:chOff x="8751380" y="2682333"/>
            <a:chExt cx="797621" cy="473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BD39ED5-209C-63BD-493F-B1CE236E9223}"/>
                    </a:ext>
                  </a:extLst>
                </p:cNvPr>
                <p:cNvSpPr txBox="1"/>
                <p:nvPr/>
              </p:nvSpPr>
              <p:spPr>
                <a:xfrm>
                  <a:off x="8839418" y="2736280"/>
                  <a:ext cx="5520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BD39ED5-209C-63BD-493F-B1CE236E92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9418" y="2736280"/>
                  <a:ext cx="55207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DEE1E6-CEE5-472E-68C2-E12DC10943A5}"/>
                </a:ext>
              </a:extLst>
            </p:cNvPr>
            <p:cNvSpPr/>
            <p:nvPr/>
          </p:nvSpPr>
          <p:spPr>
            <a:xfrm>
              <a:off x="8751380" y="2682333"/>
              <a:ext cx="797621" cy="473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9FAE33-2507-F79F-322D-FB942ACDDD36}"/>
              </a:ext>
            </a:extLst>
          </p:cNvPr>
          <p:cNvGrpSpPr/>
          <p:nvPr/>
        </p:nvGrpSpPr>
        <p:grpSpPr>
          <a:xfrm>
            <a:off x="9122931" y="2532009"/>
            <a:ext cx="969304" cy="485675"/>
            <a:chOff x="9742451" y="2716358"/>
            <a:chExt cx="969304" cy="4856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8AB4B1-D928-2BBD-DF53-BBAF15CCEF6C}"/>
                    </a:ext>
                  </a:extLst>
                </p:cNvPr>
                <p:cNvSpPr txBox="1"/>
                <p:nvPr/>
              </p:nvSpPr>
              <p:spPr>
                <a:xfrm>
                  <a:off x="9742451" y="2764633"/>
                  <a:ext cx="969304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48AB4B1-D928-2BBD-DF53-BBAF15CCE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2451" y="2764633"/>
                  <a:ext cx="969304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9CC9019-0313-0329-D929-B6DB8BFF3FC5}"/>
                </a:ext>
              </a:extLst>
            </p:cNvPr>
            <p:cNvSpPr/>
            <p:nvPr/>
          </p:nvSpPr>
          <p:spPr>
            <a:xfrm>
              <a:off x="9748723" y="2716358"/>
              <a:ext cx="955125" cy="4856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066856-0CE0-2886-EF32-AE0190EBD47F}"/>
              </a:ext>
            </a:extLst>
          </p:cNvPr>
          <p:cNvGrpSpPr/>
          <p:nvPr/>
        </p:nvGrpSpPr>
        <p:grpSpPr>
          <a:xfrm>
            <a:off x="9982458" y="3282296"/>
            <a:ext cx="969304" cy="485675"/>
            <a:chOff x="10281238" y="3417448"/>
            <a:chExt cx="969304" cy="4856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F5E293-ACF0-090C-D7D4-51A20B475232}"/>
                    </a:ext>
                  </a:extLst>
                </p:cNvPr>
                <p:cNvSpPr txBox="1"/>
                <p:nvPr/>
              </p:nvSpPr>
              <p:spPr>
                <a:xfrm>
                  <a:off x="10281238" y="3442567"/>
                  <a:ext cx="969304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F5E293-ACF0-090C-D7D4-51A20B475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1238" y="3442567"/>
                  <a:ext cx="969304" cy="390748"/>
                </a:xfrm>
                <a:prstGeom prst="rect">
                  <a:avLst/>
                </a:prstGeom>
                <a:blipFill>
                  <a:blip r:embed="rId7"/>
                  <a:stretch>
                    <a:fillRect r="-3145"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A18AABB-B1BA-858B-06B3-E66AA53B8F32}"/>
                </a:ext>
              </a:extLst>
            </p:cNvPr>
            <p:cNvSpPr/>
            <p:nvPr/>
          </p:nvSpPr>
          <p:spPr>
            <a:xfrm>
              <a:off x="10281238" y="3417448"/>
              <a:ext cx="955125" cy="4856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C11D5-0B26-120E-B6DF-F9911461B868}"/>
              </a:ext>
            </a:extLst>
          </p:cNvPr>
          <p:cNvCxnSpPr>
            <a:cxnSpLocks/>
            <a:stCxn id="23" idx="4"/>
            <a:endCxn id="20" idx="0"/>
          </p:cNvCxnSpPr>
          <p:nvPr/>
        </p:nvCxnSpPr>
        <p:spPr>
          <a:xfrm>
            <a:off x="8781197" y="3771288"/>
            <a:ext cx="207884" cy="376662"/>
          </a:xfrm>
          <a:prstGeom prst="straightConnector1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8A738DF9-ECEE-223B-2731-22F4CD5BAB12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 rot="16200000" flipH="1">
            <a:off x="7761161" y="3295622"/>
            <a:ext cx="1367402" cy="706585"/>
          </a:xfrm>
          <a:prstGeom prst="curvedConnector2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2D7894-8CE7-B7E7-6880-3AC9ECEF2101}"/>
              </a:ext>
            </a:extLst>
          </p:cNvPr>
          <p:cNvCxnSpPr>
            <a:cxnSpLocks/>
            <a:stCxn id="25" idx="5"/>
            <a:endCxn id="26" idx="0"/>
          </p:cNvCxnSpPr>
          <p:nvPr/>
        </p:nvCxnSpPr>
        <p:spPr>
          <a:xfrm>
            <a:off x="9944453" y="2946559"/>
            <a:ext cx="515568" cy="335737"/>
          </a:xfrm>
          <a:prstGeom prst="straightConnector1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09F24AD-7247-978A-2C9B-A64020A7D8A5}"/>
              </a:ext>
            </a:extLst>
          </p:cNvPr>
          <p:cNvGrpSpPr/>
          <p:nvPr/>
        </p:nvGrpSpPr>
        <p:grpSpPr>
          <a:xfrm>
            <a:off x="8311159" y="1782815"/>
            <a:ext cx="2248921" cy="538205"/>
            <a:chOff x="8751380" y="1916086"/>
            <a:chExt cx="2248921" cy="538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20FD0-1ED7-4AAA-6C75-C3FD5410A3C9}"/>
                    </a:ext>
                  </a:extLst>
                </p:cNvPr>
                <p:cNvSpPr txBox="1"/>
                <p:nvPr/>
              </p:nvSpPr>
              <p:spPr>
                <a:xfrm>
                  <a:off x="8833940" y="2024652"/>
                  <a:ext cx="2089418" cy="3644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>
                    <a:spcBef>
                      <a:spcPts val="10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=∫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 err="1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C520FD0-1ED7-4AAA-6C75-C3FD5410A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940" y="2024652"/>
                  <a:ext cx="2089418" cy="364459"/>
                </a:xfrm>
                <a:prstGeom prst="rect">
                  <a:avLst/>
                </a:prstGeom>
                <a:blipFill>
                  <a:blip r:embed="rId8"/>
                  <a:stretch>
                    <a:fillRect l="-1166" t="-10000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5A352C-F4F4-9451-823E-BCE1A430F6BB}"/>
                </a:ext>
              </a:extLst>
            </p:cNvPr>
            <p:cNvSpPr/>
            <p:nvPr/>
          </p:nvSpPr>
          <p:spPr>
            <a:xfrm>
              <a:off x="8751380" y="1916086"/>
              <a:ext cx="2248921" cy="53820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E33F5F-2E8D-6302-6AA1-A6B007E2FDA6}"/>
              </a:ext>
            </a:extLst>
          </p:cNvPr>
          <p:cNvCxnSpPr>
            <a:cxnSpLocks/>
            <a:stCxn id="45" idx="3"/>
            <a:endCxn id="24" idx="0"/>
          </p:cNvCxnSpPr>
          <p:nvPr/>
        </p:nvCxnSpPr>
        <p:spPr>
          <a:xfrm flipH="1">
            <a:off x="8373572" y="2242202"/>
            <a:ext cx="266934" cy="319240"/>
          </a:xfrm>
          <a:prstGeom prst="straightConnector1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0D63B6-E0D2-4A65-D406-D35119969624}"/>
              </a:ext>
            </a:extLst>
          </p:cNvPr>
          <p:cNvCxnSpPr>
            <a:cxnSpLocks/>
            <a:stCxn id="45" idx="4"/>
            <a:endCxn id="25" idx="0"/>
          </p:cNvCxnSpPr>
          <p:nvPr/>
        </p:nvCxnSpPr>
        <p:spPr>
          <a:xfrm>
            <a:off x="9435620" y="2321020"/>
            <a:ext cx="171146" cy="210989"/>
          </a:xfrm>
          <a:prstGeom prst="straightConnector1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D54EC59-73F0-E334-7BED-BAE38F75E700}"/>
              </a:ext>
            </a:extLst>
          </p:cNvPr>
          <p:cNvCxnSpPr>
            <a:cxnSpLocks/>
            <a:stCxn id="45" idx="5"/>
            <a:endCxn id="26" idx="7"/>
          </p:cNvCxnSpPr>
          <p:nvPr/>
        </p:nvCxnSpPr>
        <p:spPr>
          <a:xfrm>
            <a:off x="10230733" y="2242202"/>
            <a:ext cx="566975" cy="1111219"/>
          </a:xfrm>
          <a:prstGeom prst="straightConnector1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12DF50-DECE-4B95-2907-B667F9F747AC}"/>
              </a:ext>
            </a:extLst>
          </p:cNvPr>
          <p:cNvCxnSpPr>
            <a:cxnSpLocks/>
            <a:stCxn id="24" idx="5"/>
            <a:endCxn id="23" idx="0"/>
          </p:cNvCxnSpPr>
          <p:nvPr/>
        </p:nvCxnSpPr>
        <p:spPr>
          <a:xfrm>
            <a:off x="8655573" y="2965214"/>
            <a:ext cx="125624" cy="333026"/>
          </a:xfrm>
          <a:prstGeom prst="straightConnector1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91144ED-36C9-78F3-C1AB-80930171EB4E}"/>
              </a:ext>
            </a:extLst>
          </p:cNvPr>
          <p:cNvCxnSpPr>
            <a:cxnSpLocks/>
            <a:stCxn id="23" idx="6"/>
            <a:endCxn id="22" idx="0"/>
          </p:cNvCxnSpPr>
          <p:nvPr/>
        </p:nvCxnSpPr>
        <p:spPr>
          <a:xfrm>
            <a:off x="9180007" y="3534764"/>
            <a:ext cx="751647" cy="613185"/>
          </a:xfrm>
          <a:prstGeom prst="straightConnector1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FB084043-38F7-94A0-308C-A1B8DD13DFE9}"/>
              </a:ext>
            </a:extLst>
          </p:cNvPr>
          <p:cNvCxnSpPr>
            <a:cxnSpLocks/>
            <a:stCxn id="25" idx="4"/>
            <a:endCxn id="20" idx="3"/>
          </p:cNvCxnSpPr>
          <p:nvPr/>
        </p:nvCxnSpPr>
        <p:spPr>
          <a:xfrm rot="5400000">
            <a:off x="8735921" y="3461771"/>
            <a:ext cx="1314932" cy="426759"/>
          </a:xfrm>
          <a:prstGeom prst="curvedConnector2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98911F5-474F-18EE-CC79-19DEBE449E19}"/>
              </a:ext>
            </a:extLst>
          </p:cNvPr>
          <p:cNvSpPr txBox="1"/>
          <p:nvPr/>
        </p:nvSpPr>
        <p:spPr>
          <a:xfrm>
            <a:off x="10583017" y="4217008"/>
            <a:ext cx="955125" cy="276999"/>
          </a:xfrm>
          <a:prstGeom prst="rect">
            <a:avLst/>
          </a:prstGeom>
          <a:noFill/>
          <a:ln>
            <a:solidFill>
              <a:srgbClr val="00ACCF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200" dirty="0" err="1">
                <a:solidFill>
                  <a:srgbClr val="00ACCF"/>
                </a:solidFill>
              </a:rPr>
              <a:t>dof</a:t>
            </a:r>
            <a:r>
              <a:rPr lang="en-US" sz="1200" dirty="0">
                <a:solidFill>
                  <a:srgbClr val="00ACCF"/>
                </a:solidFill>
              </a:rPr>
              <a:t> values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E25B7F-6868-C3A3-3266-673AF0C469AA}"/>
              </a:ext>
            </a:extLst>
          </p:cNvPr>
          <p:cNvSpPr txBox="1"/>
          <p:nvPr/>
        </p:nvSpPr>
        <p:spPr>
          <a:xfrm>
            <a:off x="10673760" y="2503032"/>
            <a:ext cx="955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200" dirty="0">
                <a:solidFill>
                  <a:srgbClr val="004656"/>
                </a:solidFill>
              </a:rPr>
              <a:t>evaluators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B5BAC6A-0164-F602-FEFC-068229D7F3E0}"/>
              </a:ext>
            </a:extLst>
          </p:cNvPr>
          <p:cNvSpPr/>
          <p:nvPr/>
        </p:nvSpPr>
        <p:spPr>
          <a:xfrm>
            <a:off x="10643163" y="2490189"/>
            <a:ext cx="955125" cy="3077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7708BE-C10E-A797-65F7-225F98E8C822}"/>
              </a:ext>
            </a:extLst>
          </p:cNvPr>
          <p:cNvSpPr txBox="1"/>
          <p:nvPr/>
        </p:nvSpPr>
        <p:spPr>
          <a:xfrm>
            <a:off x="7531480" y="4803760"/>
            <a:ext cx="3933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dirty="0"/>
              <a:t>Direct Acyclic Graph (DAG) of dependencies</a:t>
            </a:r>
          </a:p>
        </p:txBody>
      </p: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B5DC6919-EE4E-82B0-59FA-7203BAC2BDE3}"/>
              </a:ext>
            </a:extLst>
          </p:cNvPr>
          <p:cNvCxnSpPr>
            <a:cxnSpLocks/>
            <a:stCxn id="26" idx="4"/>
            <a:endCxn id="22" idx="3"/>
          </p:cNvCxnSpPr>
          <p:nvPr/>
        </p:nvCxnSpPr>
        <p:spPr>
          <a:xfrm rot="5400000">
            <a:off x="10063055" y="3935649"/>
            <a:ext cx="564644" cy="229288"/>
          </a:xfrm>
          <a:prstGeom prst="curvedConnector2">
            <a:avLst/>
          </a:prstGeom>
          <a:ln w="12700">
            <a:solidFill>
              <a:srgbClr val="004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9C41A8A-658B-BE46-8517-B8B6D9ACB920}"/>
              </a:ext>
            </a:extLst>
          </p:cNvPr>
          <p:cNvSpPr txBox="1"/>
          <p:nvPr/>
        </p:nvSpPr>
        <p:spPr>
          <a:xfrm>
            <a:off x="7543804" y="5149577"/>
            <a:ext cx="4275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*</a:t>
            </a:r>
            <a:r>
              <a:rPr lang="en-US" sz="1200" i="1" dirty="0" err="1"/>
              <a:t>Notz</a:t>
            </a:r>
            <a:r>
              <a:rPr lang="en-US" sz="1200" i="1" dirty="0"/>
              <a:t>, Pawlowski and Sutherland; ACM Trans. Math., 2012</a:t>
            </a:r>
          </a:p>
        </p:txBody>
      </p:sp>
      <p:sp>
        <p:nvSpPr>
          <p:cNvPr id="93" name="Isosceles Triangle 92">
            <a:extLst>
              <a:ext uri="{FF2B5EF4-FFF2-40B4-BE49-F238E27FC236}">
                <a16:creationId xmlns:a16="http://schemas.microsoft.com/office/drawing/2014/main" id="{FEB1EFD4-A749-7646-4FB6-E39FDD339BA7}"/>
              </a:ext>
            </a:extLst>
          </p:cNvPr>
          <p:cNvSpPr/>
          <p:nvPr/>
        </p:nvSpPr>
        <p:spPr>
          <a:xfrm rot="5400000">
            <a:off x="139549" y="3772051"/>
            <a:ext cx="158739" cy="158458"/>
          </a:xfrm>
          <a:prstGeom prst="triangle">
            <a:avLst/>
          </a:prstGeom>
          <a:solidFill>
            <a:srgbClr val="2879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46C561-B2F4-2C38-0DF3-4BD3F2A09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0513"/>
              </p:ext>
            </p:extLst>
          </p:nvPr>
        </p:nvGraphicFramePr>
        <p:xfrm>
          <a:off x="392869" y="1077068"/>
          <a:ext cx="5701561" cy="4079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55261">
                  <a:extLst>
                    <a:ext uri="{9D8B030D-6E8A-4147-A177-3AD203B41FA5}">
                      <a16:colId xmlns:a16="http://schemas.microsoft.com/office/drawing/2014/main" val="3222479727"/>
                    </a:ext>
                  </a:extLst>
                </a:gridCol>
                <a:gridCol w="2546300">
                  <a:extLst>
                    <a:ext uri="{9D8B030D-6E8A-4147-A177-3AD203B41FA5}">
                      <a16:colId xmlns:a16="http://schemas.microsoft.com/office/drawing/2014/main" val="840958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CAPABILITY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SOFTWARE TOOLS</a:t>
                      </a:r>
                      <a:endParaRPr lang="en-US" b="1" dirty="0">
                        <a:solidFill>
                          <a:srgbClr val="00006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1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Finite Elements ice-sheet solver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Albany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80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Constrained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6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Nonlinear 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71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Time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Tempus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92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+mn-lt"/>
                        </a:rPr>
                        <a:t>Krylov</a:t>
                      </a:r>
                      <a:r>
                        <a:rPr lang="en-US" sz="1600">
                          <a:latin typeface="+mn-lt"/>
                        </a:rPr>
                        <a:t> linear solvers/</a:t>
                      </a:r>
                      <a:r>
                        <a:rPr lang="en-US" sz="1600" err="1">
                          <a:latin typeface="+mn-lt"/>
                        </a:rPr>
                        <a:t>Prec</a:t>
                      </a:r>
                      <a:endParaRPr lang="en-US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Belos</a:t>
                      </a:r>
                      <a:r>
                        <a:rPr lang="en-US" sz="1600" dirty="0">
                          <a:latin typeface="+mn-lt"/>
                        </a:rPr>
                        <a:t>/</a:t>
                      </a:r>
                      <a:r>
                        <a:rPr lang="en-US" sz="1600" dirty="0" err="1">
                          <a:latin typeface="+mn-lt"/>
                        </a:rPr>
                        <a:t>MueLu</a:t>
                      </a:r>
                      <a:r>
                        <a:rPr lang="en-US" sz="1600" dirty="0">
                          <a:latin typeface="+mn-lt"/>
                        </a:rPr>
                        <a:t>,</a:t>
                      </a:r>
                      <a:r>
                        <a:rPr lang="en-US" sz="1600" baseline="0" dirty="0">
                          <a:latin typeface="+mn-lt"/>
                        </a:rPr>
                        <a:t> </a:t>
                      </a:r>
                      <a:r>
                        <a:rPr lang="en-US" sz="1600" baseline="0" dirty="0" err="1">
                          <a:latin typeface="+mn-lt"/>
                        </a:rPr>
                        <a:t>FROSch</a:t>
                      </a:r>
                      <a:endParaRPr lang="en-US" sz="16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Automatic differentiation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+mn-lt"/>
                        </a:rPr>
                        <a:t>Sacado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Field Dependency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Phalanx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19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Global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numbering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Panzer – </a:t>
                      </a:r>
                      <a:r>
                        <a:rPr lang="en-US" sz="1600" dirty="0" err="1">
                          <a:latin typeface="+mn-lt"/>
                        </a:rPr>
                        <a:t>DoF</a:t>
                      </a:r>
                      <a:r>
                        <a:rPr lang="en-US" sz="1600" dirty="0">
                          <a:latin typeface="+mn-lt"/>
                        </a:rPr>
                        <a:t>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Mesh 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STK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18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Nodal Finite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Intrepid2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2476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ECE346F-B77A-D679-E359-7997D6D919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125746" y="3401428"/>
            <a:ext cx="2610815" cy="552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4C4F4F-AE5F-6CCF-CD70-2559CCFDEC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06" y="1360199"/>
            <a:ext cx="1081694" cy="5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10872</TotalTime>
  <Words>2070</Words>
  <Application>Microsoft Office PowerPoint</Application>
  <PresentationFormat>Widescreen</PresentationFormat>
  <Paragraphs>361</Paragraphs>
  <Slides>21</Slides>
  <Notes>7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SandiaBrand</vt:lpstr>
      <vt:lpstr>Introduction to Trilinos Discretization and Analysis capabilities</vt:lpstr>
      <vt:lpstr>Discretization and Analysis packages</vt:lpstr>
      <vt:lpstr>Discretization and Analysis packages</vt:lpstr>
      <vt:lpstr>Trilinos showcase vIA       ice-Sheet Modeling</vt:lpstr>
      <vt:lpstr>Software: MPAS-Albany Land Ice model (MALI)</vt:lpstr>
      <vt:lpstr>Software: MPAS-Albany Land Ice model (MALI)</vt:lpstr>
      <vt:lpstr>Software: MPAS-Albany Land Ice model (MALI)</vt:lpstr>
      <vt:lpstr>Software: MPAS-Albany Land Ice model (MALI)</vt:lpstr>
      <vt:lpstr>Software: MPAS-Albany Land Ice model (MALI)</vt:lpstr>
      <vt:lpstr>Software: MPAS-Albany Land Ice model (MALI)</vt:lpstr>
      <vt:lpstr>Ice-sheet model calibration - deterministic</vt:lpstr>
      <vt:lpstr>Thermo-mechanical calibration of Greenland ice sheet</vt:lpstr>
      <vt:lpstr>Ice-sheet model calibration</vt:lpstr>
      <vt:lpstr>Ice-sheet model calibration – Hessian Computation with AD</vt:lpstr>
      <vt:lpstr>Ice-sheet model calibration: PDE constrained optimization</vt:lpstr>
      <vt:lpstr>Ice sheet calibration: PDE constrained optimization</vt:lpstr>
      <vt:lpstr>Ice sheet calibration: Antarctic ice sheet</vt:lpstr>
      <vt:lpstr>Ice sheet calibration: PDE constrained optimization</vt:lpstr>
      <vt:lpstr>How To USE       Trilinos tools            in your application</vt:lpstr>
      <vt:lpstr>Adopting Trilinos tools in Finite Element applications</vt:lpstr>
      <vt:lpstr>Incomplete list of contributors and sponsor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Perego, Mauro</cp:lastModifiedBy>
  <cp:revision>110</cp:revision>
  <dcterms:created xsi:type="dcterms:W3CDTF">2023-03-17T19:55:08Z</dcterms:created>
  <dcterms:modified xsi:type="dcterms:W3CDTF">2025-10-28T22:34:22Z</dcterms:modified>
</cp:coreProperties>
</file>